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333" r:id="rId3"/>
    <p:sldId id="273" r:id="rId4"/>
    <p:sldId id="337" r:id="rId5"/>
    <p:sldId id="268" r:id="rId6"/>
    <p:sldId id="277" r:id="rId7"/>
    <p:sldId id="275" r:id="rId8"/>
    <p:sldId id="321" r:id="rId9"/>
    <p:sldId id="334" r:id="rId10"/>
    <p:sldId id="270" r:id="rId11"/>
    <p:sldId id="269" r:id="rId12"/>
    <p:sldId id="279" r:id="rId13"/>
    <p:sldId id="322" r:id="rId14"/>
    <p:sldId id="323" r:id="rId15"/>
    <p:sldId id="335" r:id="rId16"/>
    <p:sldId id="324" r:id="rId17"/>
    <p:sldId id="325" r:id="rId18"/>
    <p:sldId id="336" r:id="rId19"/>
    <p:sldId id="338" r:id="rId20"/>
    <p:sldId id="339" r:id="rId21"/>
    <p:sldId id="261" r:id="rId22"/>
    <p:sldId id="260" r:id="rId23"/>
    <p:sldId id="326" r:id="rId24"/>
    <p:sldId id="327" r:id="rId25"/>
    <p:sldId id="328" r:id="rId26"/>
    <p:sldId id="329" r:id="rId27"/>
    <p:sldId id="330" r:id="rId28"/>
    <p:sldId id="331" r:id="rId29"/>
    <p:sldId id="332" r:id="rId30"/>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66"/>
    <a:srgbClr val="F0A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61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DF9FB-D7FF-4D39-876E-CB6852CC4538}" type="datetimeFigureOut">
              <a:rPr lang="es-CO" smtClean="0"/>
              <a:t>23/09/2019</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B46A6-9369-4F05-8E8D-1444C65195C7}" type="slidenum">
              <a:rPr lang="es-CO" smtClean="0"/>
              <a:t>‹Nº›</a:t>
            </a:fld>
            <a:endParaRPr lang="es-CO"/>
          </a:p>
        </p:txBody>
      </p:sp>
    </p:spTree>
    <p:extLst>
      <p:ext uri="{BB962C8B-B14F-4D97-AF65-F5344CB8AC3E}">
        <p14:creationId xmlns:p14="http://schemas.microsoft.com/office/powerpoint/2010/main" val="99241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23/09/2019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982761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23/09/2019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16331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23/09/2019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280074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23/09/2019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459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D187423A-459D-4FE4-B4F1-86C4EC2F489F}" type="datetimeFigureOut">
              <a:rPr lang="es-CO" smtClean="0"/>
              <a:t>23/09/2019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567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187423A-459D-4FE4-B4F1-86C4EC2F489F}" type="datetimeFigureOut">
              <a:rPr lang="es-CO" smtClean="0"/>
              <a:t>23/09/2019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9776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187423A-459D-4FE4-B4F1-86C4EC2F489F}" type="datetimeFigureOut">
              <a:rPr lang="es-CO" smtClean="0"/>
              <a:t>23/09/2019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1379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187423A-459D-4FE4-B4F1-86C4EC2F489F}" type="datetimeFigureOut">
              <a:rPr lang="es-CO" smtClean="0"/>
              <a:t>23/09/2019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97557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87423A-459D-4FE4-B4F1-86C4EC2F489F}" type="datetimeFigureOut">
              <a:rPr lang="es-CO" smtClean="0"/>
              <a:t>23/09/2019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820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23/09/2019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6713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23/09/2019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1748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87423A-459D-4FE4-B4F1-86C4EC2F489F}" type="datetimeFigureOut">
              <a:rPr lang="es-CO" smtClean="0"/>
              <a:t>23/09/2019</a:t>
            </a:fld>
            <a:endParaRPr lang="es-CO"/>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6DA91-5E9A-439D-9EA5-2E2E59F3AC9A}" type="slidenum">
              <a:rPr lang="es-CO" smtClean="0"/>
              <a:t>‹Nº›</a:t>
            </a:fld>
            <a:endParaRPr lang="es-CO"/>
          </a:p>
        </p:txBody>
      </p:sp>
    </p:spTree>
    <p:extLst>
      <p:ext uri="{BB962C8B-B14F-4D97-AF65-F5344CB8AC3E}">
        <p14:creationId xmlns:p14="http://schemas.microsoft.com/office/powerpoint/2010/main" val="1006675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ypi.org/project/pip/" TargetMode="External"/><Relationship Id="rId1" Type="http://schemas.openxmlformats.org/officeDocument/2006/relationships/slideLayout" Target="../slideLayouts/slideLayout7.xml"/><Relationship Id="rId4" Type="http://schemas.openxmlformats.org/officeDocument/2006/relationships/hyperlink" Target="https://pypi.or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16.emf"/><Relationship Id="rId7" Type="http://schemas.openxmlformats.org/officeDocument/2006/relationships/hyperlink" Target="https://pip.pypa.io/en/stable/" TargetMode="External"/><Relationship Id="rId2" Type="http://schemas.openxmlformats.org/officeDocument/2006/relationships/image" Target="../media/image15.emf"/><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HW29067qVWk"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iki.python.org/moin/Python2orPython3"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198408" y="438036"/>
            <a:ext cx="8705812" cy="110251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3300" b="1" dirty="0"/>
              <a:t>ANÁLISIS </a:t>
            </a:r>
            <a:r>
              <a:rPr lang="es-CO" sz="3300" b="1" dirty="0" smtClean="0"/>
              <a:t>GEOESPACIAL</a:t>
            </a:r>
            <a:endParaRPr lang="es-CO" sz="3300" b="1" dirty="0"/>
          </a:p>
          <a:p>
            <a:pPr algn="r"/>
            <a:endParaRPr lang="es-CO" sz="3300" b="1" dirty="0"/>
          </a:p>
          <a:p>
            <a:pPr algn="r"/>
            <a:endParaRPr lang="es-CO" sz="3300" b="1" dirty="0"/>
          </a:p>
          <a:p>
            <a:pPr algn="r"/>
            <a:endParaRPr lang="es-CO" sz="1050" b="1" dirty="0"/>
          </a:p>
          <a:p>
            <a:pPr algn="r"/>
            <a:r>
              <a:rPr lang="es-CO" sz="2400" b="1" dirty="0"/>
              <a:t>EDIER V. ARISTIZÁBAL G.</a:t>
            </a:r>
          </a:p>
          <a:p>
            <a:pPr algn="r">
              <a:lnSpc>
                <a:spcPct val="150000"/>
              </a:lnSpc>
            </a:pPr>
            <a:r>
              <a:rPr lang="es-CO" sz="1350" dirty="0"/>
              <a:t>Ing. Geólogo (Universidad Nacional de Colombia)</a:t>
            </a:r>
          </a:p>
          <a:p>
            <a:pPr algn="r">
              <a:lnSpc>
                <a:spcPct val="150000"/>
              </a:lnSpc>
            </a:pPr>
            <a:r>
              <a:rPr lang="es-CO" sz="1350" dirty="0"/>
              <a:t>Esp. en Gestión de Riesgos Geológicos (Universidad de Ginebra – Suiza)</a:t>
            </a:r>
          </a:p>
          <a:p>
            <a:pPr algn="r">
              <a:lnSpc>
                <a:spcPct val="150000"/>
              </a:lnSpc>
            </a:pPr>
            <a:r>
              <a:rPr lang="es-CO" sz="1350" dirty="0" err="1"/>
              <a:t>MSc</a:t>
            </a:r>
            <a:r>
              <a:rPr lang="es-CO" sz="1350" dirty="0"/>
              <a:t>. en </a:t>
            </a:r>
            <a:r>
              <a:rPr lang="es-CO" sz="1350" dirty="0" err="1"/>
              <a:t>Geociencias</a:t>
            </a:r>
            <a:r>
              <a:rPr lang="es-CO" sz="1350" dirty="0"/>
              <a:t> (Universidad de Shimane – Japón)</a:t>
            </a:r>
          </a:p>
          <a:p>
            <a:pPr algn="r">
              <a:lnSpc>
                <a:spcPct val="150000"/>
              </a:lnSpc>
            </a:pPr>
            <a:r>
              <a:rPr lang="es-CO" sz="1350" dirty="0"/>
              <a:t>PhD. en Ingeniería (Universidad Nacional de Colombia)</a:t>
            </a:r>
          </a:p>
          <a:p>
            <a:pPr algn="r">
              <a:lnSpc>
                <a:spcPct val="150000"/>
              </a:lnSpc>
            </a:pPr>
            <a:endParaRPr lang="es-CO" sz="1350" dirty="0"/>
          </a:p>
          <a:p>
            <a:pPr algn="r">
              <a:lnSpc>
                <a:spcPct val="150000"/>
              </a:lnSpc>
            </a:pPr>
            <a:endParaRPr lang="es-CO" sz="1350" dirty="0"/>
          </a:p>
          <a:p>
            <a:pPr algn="r">
              <a:lnSpc>
                <a:spcPct val="150000"/>
              </a:lnSpc>
            </a:pPr>
            <a:r>
              <a:rPr lang="es-CO" sz="1350" dirty="0"/>
              <a:t>Universidad Nacional de Colombia</a:t>
            </a:r>
          </a:p>
          <a:p>
            <a:pPr algn="r">
              <a:lnSpc>
                <a:spcPct val="150000"/>
              </a:lnSpc>
            </a:pPr>
            <a:r>
              <a:rPr lang="es-CO" sz="1350" dirty="0"/>
              <a:t>Facultad de Minas</a:t>
            </a:r>
          </a:p>
          <a:p>
            <a:pPr algn="r">
              <a:lnSpc>
                <a:spcPct val="150000"/>
              </a:lnSpc>
            </a:pPr>
            <a:r>
              <a:rPr lang="es-CO" sz="1350" dirty="0"/>
              <a:t>Departamento de </a:t>
            </a:r>
            <a:r>
              <a:rPr lang="es-CO" sz="1350" dirty="0" err="1"/>
              <a:t>Geociencias</a:t>
            </a:r>
            <a:endParaRPr lang="es-CO" sz="1350" dirty="0"/>
          </a:p>
          <a:p>
            <a:pPr algn="r"/>
            <a:endParaRPr lang="es-CO" sz="1350" b="1" dirty="0"/>
          </a:p>
          <a:p>
            <a:pPr algn="r"/>
            <a:endParaRPr lang="es-CO" sz="1350" b="1" dirty="0"/>
          </a:p>
          <a:p>
            <a:pPr algn="r"/>
            <a:endParaRPr lang="es-CO" sz="135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808973" y="4813184"/>
            <a:ext cx="3317645" cy="1333616"/>
          </a:xfrm>
          <a:prstGeom prst="rect">
            <a:avLst/>
          </a:prstGeom>
        </p:spPr>
      </p:pic>
    </p:spTree>
    <p:extLst>
      <p:ext uri="{BB962C8B-B14F-4D97-AF65-F5344CB8AC3E}">
        <p14:creationId xmlns:p14="http://schemas.microsoft.com/office/powerpoint/2010/main" val="119466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FF767B40-AD26-4AD9-BC9F-C920ACF80034}"/>
              </a:ext>
            </a:extLst>
          </p:cNvPr>
          <p:cNvSpPr/>
          <p:nvPr/>
        </p:nvSpPr>
        <p:spPr>
          <a:xfrm>
            <a:off x="2668963" y="6199568"/>
            <a:ext cx="3991606" cy="369332"/>
          </a:xfrm>
          <a:prstGeom prst="rect">
            <a:avLst/>
          </a:prstGeom>
        </p:spPr>
        <p:txBody>
          <a:bodyPr wrap="none">
            <a:spAutoFit/>
          </a:bodyPr>
          <a:lstStyle/>
          <a:p>
            <a:r>
              <a:rPr lang="en-US" dirty="0"/>
              <a:t> https://www.anaconda.com/download/</a:t>
            </a:r>
          </a:p>
        </p:txBody>
      </p:sp>
      <p:pic>
        <p:nvPicPr>
          <p:cNvPr id="4" name="Picture 3">
            <a:extLst>
              <a:ext uri="{FF2B5EF4-FFF2-40B4-BE49-F238E27FC236}">
                <a16:creationId xmlns="" xmlns:a16="http://schemas.microsoft.com/office/drawing/2014/main" id="{D5D9DE59-84EA-456F-9924-E2C7498B7DA0}"/>
              </a:ext>
            </a:extLst>
          </p:cNvPr>
          <p:cNvPicPr>
            <a:picLocks noChangeAspect="1"/>
          </p:cNvPicPr>
          <p:nvPr/>
        </p:nvPicPr>
        <p:blipFill rotWithShape="1">
          <a:blip r:embed="rId2"/>
          <a:srcRect t="3682" b="3565"/>
          <a:stretch/>
        </p:blipFill>
        <p:spPr>
          <a:xfrm>
            <a:off x="0" y="781878"/>
            <a:ext cx="9144000" cy="5300870"/>
          </a:xfrm>
          <a:prstGeom prst="rect">
            <a:avLst/>
          </a:prstGeom>
        </p:spPr>
      </p:pic>
      <p:sp>
        <p:nvSpPr>
          <p:cNvPr id="3" name="TextBox 2">
            <a:extLst>
              <a:ext uri="{FF2B5EF4-FFF2-40B4-BE49-F238E27FC236}">
                <a16:creationId xmlns="" xmlns:a16="http://schemas.microsoft.com/office/drawing/2014/main" id="{880657F7-749C-4168-BDDE-7047E883712C}"/>
              </a:ext>
            </a:extLst>
          </p:cNvPr>
          <p:cNvSpPr txBox="1"/>
          <p:nvPr/>
        </p:nvSpPr>
        <p:spPr>
          <a:xfrm>
            <a:off x="3343490" y="169470"/>
            <a:ext cx="2457019" cy="369332"/>
          </a:xfrm>
          <a:prstGeom prst="rect">
            <a:avLst/>
          </a:prstGeom>
          <a:noFill/>
        </p:spPr>
        <p:txBody>
          <a:bodyPr wrap="none" rtlCol="0">
            <a:spAutoFit/>
          </a:bodyPr>
          <a:lstStyle/>
          <a:p>
            <a:r>
              <a:rPr lang="en-US" b="1" dirty="0" err="1"/>
              <a:t>AMBIENTE</a:t>
            </a:r>
            <a:r>
              <a:rPr lang="en-US" b="1" dirty="0"/>
              <a:t> DE </a:t>
            </a:r>
            <a:r>
              <a:rPr lang="en-US" b="1" dirty="0" err="1"/>
              <a:t>TRABAJO</a:t>
            </a:r>
            <a:endParaRPr lang="en-US" b="1" dirty="0"/>
          </a:p>
        </p:txBody>
      </p:sp>
    </p:spTree>
    <p:extLst>
      <p:ext uri="{BB962C8B-B14F-4D97-AF65-F5344CB8AC3E}">
        <p14:creationId xmlns:p14="http://schemas.microsoft.com/office/powerpoint/2010/main" val="203338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relacionada">
            <a:extLst>
              <a:ext uri="{FF2B5EF4-FFF2-40B4-BE49-F238E27FC236}">
                <a16:creationId xmlns="" xmlns:a16="http://schemas.microsoft.com/office/drawing/2014/main" id="{7DD35A04-B9AA-4972-B791-994EC4317F5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5"/>
            <a:ext cx="9144000" cy="68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75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91D4BB4-DF06-49D0-9C7F-08313D6D4B35}"/>
              </a:ext>
            </a:extLst>
          </p:cNvPr>
          <p:cNvPicPr>
            <a:picLocks noChangeAspect="1"/>
          </p:cNvPicPr>
          <p:nvPr/>
        </p:nvPicPr>
        <p:blipFill rotWithShape="1">
          <a:blip r:embed="rId2"/>
          <a:srcRect l="2827" t="19448" r="3261" b="11566"/>
          <a:stretch/>
        </p:blipFill>
        <p:spPr>
          <a:xfrm>
            <a:off x="258416" y="1683026"/>
            <a:ext cx="8587409" cy="3942522"/>
          </a:xfrm>
          <a:prstGeom prst="rect">
            <a:avLst/>
          </a:prstGeom>
        </p:spPr>
      </p:pic>
      <p:sp>
        <p:nvSpPr>
          <p:cNvPr id="3" name="TextBox 2">
            <a:extLst>
              <a:ext uri="{FF2B5EF4-FFF2-40B4-BE49-F238E27FC236}">
                <a16:creationId xmlns="" xmlns:a16="http://schemas.microsoft.com/office/drawing/2014/main" id="{85484572-4D40-4F55-B441-2E4017F4E24D}"/>
              </a:ext>
            </a:extLst>
          </p:cNvPr>
          <p:cNvSpPr txBox="1"/>
          <p:nvPr/>
        </p:nvSpPr>
        <p:spPr>
          <a:xfrm>
            <a:off x="3101009" y="788505"/>
            <a:ext cx="2262158" cy="369332"/>
          </a:xfrm>
          <a:prstGeom prst="rect">
            <a:avLst/>
          </a:prstGeom>
          <a:noFill/>
        </p:spPr>
        <p:txBody>
          <a:bodyPr wrap="none" rtlCol="0">
            <a:spAutoFit/>
          </a:bodyPr>
          <a:lstStyle/>
          <a:p>
            <a:r>
              <a:rPr lang="en-US" b="1" dirty="0" err="1"/>
              <a:t>LIBRERIAS</a:t>
            </a:r>
            <a:r>
              <a:rPr lang="en-US" b="1" dirty="0"/>
              <a:t> A </a:t>
            </a:r>
            <a:r>
              <a:rPr lang="en-US" b="1" dirty="0" err="1"/>
              <a:t>UTILIZAR</a:t>
            </a:r>
            <a:endParaRPr lang="en-US" b="1" dirty="0"/>
          </a:p>
        </p:txBody>
      </p:sp>
    </p:spTree>
    <p:extLst>
      <p:ext uri="{BB962C8B-B14F-4D97-AF65-F5344CB8AC3E}">
        <p14:creationId xmlns:p14="http://schemas.microsoft.com/office/powerpoint/2010/main" val="4238909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ANACONDA PYTHON">
            <a:extLst>
              <a:ext uri="{FF2B5EF4-FFF2-40B4-BE49-F238E27FC236}">
                <a16:creationId xmlns="" xmlns:a16="http://schemas.microsoft.com/office/drawing/2014/main" id="{F668C3DD-83FC-4EA4-B4B1-BA4FFF0A7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5188"/>
            <a:ext cx="9144000" cy="512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6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docs.eyesopen.com/toolkits/python/_images/anaconda_environments.png">
            <a:extLst>
              <a:ext uri="{FF2B5EF4-FFF2-40B4-BE49-F238E27FC236}">
                <a16:creationId xmlns="" xmlns:a16="http://schemas.microsoft.com/office/drawing/2014/main" id="{0CA75AF6-80B3-4498-BE56-45B92EE5B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2276"/>
            <a:ext cx="9144000" cy="6135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2354A8C0-25C4-43A1-93DB-1B9982627C19}"/>
              </a:ext>
            </a:extLst>
          </p:cNvPr>
          <p:cNvSpPr txBox="1"/>
          <p:nvPr/>
        </p:nvSpPr>
        <p:spPr>
          <a:xfrm>
            <a:off x="92765" y="0"/>
            <a:ext cx="6353406" cy="523220"/>
          </a:xfrm>
          <a:prstGeom prst="rect">
            <a:avLst/>
          </a:prstGeom>
          <a:noFill/>
        </p:spPr>
        <p:txBody>
          <a:bodyPr wrap="none" rtlCol="0">
            <a:spAutoFit/>
          </a:bodyPr>
          <a:lstStyle/>
          <a:p>
            <a:r>
              <a:rPr lang="en-US" sz="2800" b="1" dirty="0" err="1"/>
              <a:t>Instalar</a:t>
            </a:r>
            <a:r>
              <a:rPr lang="en-US" sz="2800" b="1" dirty="0"/>
              <a:t> </a:t>
            </a:r>
            <a:r>
              <a:rPr lang="en-US" sz="2800" b="1" dirty="0" err="1"/>
              <a:t>nuevas</a:t>
            </a:r>
            <a:r>
              <a:rPr lang="en-US" sz="2800" b="1" dirty="0"/>
              <a:t> </a:t>
            </a:r>
            <a:r>
              <a:rPr lang="en-US" sz="2800" b="1" dirty="0" err="1"/>
              <a:t>librerias</a:t>
            </a:r>
            <a:r>
              <a:rPr lang="en-US" sz="2800" b="1" dirty="0"/>
              <a:t> </a:t>
            </a:r>
            <a:r>
              <a:rPr lang="en-US" sz="2800" b="1" dirty="0">
                <a:sym typeface="Wingdings" panose="05000000000000000000" pitchFamily="2" charset="2"/>
              </a:rPr>
              <a:t> con Anaconda</a:t>
            </a:r>
            <a:endParaRPr lang="en-US" sz="2800" b="1" dirty="0"/>
          </a:p>
        </p:txBody>
      </p:sp>
    </p:spTree>
    <p:extLst>
      <p:ext uri="{BB962C8B-B14F-4D97-AF65-F5344CB8AC3E}">
        <p14:creationId xmlns:p14="http://schemas.microsoft.com/office/powerpoint/2010/main" val="425430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435/1*IwZIB3XSOyfAf3DXK5jmE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243" y="789345"/>
            <a:ext cx="4399172" cy="31047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a:extLst>
              <a:ext uri="{FF2B5EF4-FFF2-40B4-BE49-F238E27FC236}">
                <a16:creationId xmlns="" xmlns:a16="http://schemas.microsoft.com/office/drawing/2014/main" id="{2354A8C0-25C4-43A1-93DB-1B9982627C19}"/>
              </a:ext>
            </a:extLst>
          </p:cNvPr>
          <p:cNvSpPr txBox="1"/>
          <p:nvPr/>
        </p:nvSpPr>
        <p:spPr>
          <a:xfrm>
            <a:off x="92765" y="0"/>
            <a:ext cx="5175648" cy="523220"/>
          </a:xfrm>
          <a:prstGeom prst="rect">
            <a:avLst/>
          </a:prstGeom>
          <a:noFill/>
        </p:spPr>
        <p:txBody>
          <a:bodyPr wrap="none" rtlCol="0">
            <a:spAutoFit/>
          </a:bodyPr>
          <a:lstStyle/>
          <a:p>
            <a:r>
              <a:rPr lang="en-US" sz="2800" b="1" dirty="0" err="1" smtClean="0"/>
              <a:t>Crear</a:t>
            </a:r>
            <a:r>
              <a:rPr lang="en-US" sz="2800" b="1" dirty="0" smtClean="0"/>
              <a:t> </a:t>
            </a:r>
            <a:r>
              <a:rPr lang="en-US" sz="2800" b="1" dirty="0" err="1" smtClean="0"/>
              <a:t>ambientes</a:t>
            </a:r>
            <a:r>
              <a:rPr lang="en-US" sz="2800" b="1" dirty="0" smtClean="0">
                <a:sym typeface="Wingdings" panose="05000000000000000000" pitchFamily="2" charset="2"/>
              </a:rPr>
              <a:t> </a:t>
            </a:r>
            <a:r>
              <a:rPr lang="en-US" sz="2800" b="1" dirty="0">
                <a:sym typeface="Wingdings" panose="05000000000000000000" pitchFamily="2" charset="2"/>
              </a:rPr>
              <a:t>con Anaconda</a:t>
            </a:r>
            <a:endParaRPr lang="en-US" sz="2800" b="1" dirty="0"/>
          </a:p>
        </p:txBody>
      </p:sp>
      <p:sp>
        <p:nvSpPr>
          <p:cNvPr id="2" name="Rectángulo 1"/>
          <p:cNvSpPr/>
          <p:nvPr/>
        </p:nvSpPr>
        <p:spPr>
          <a:xfrm>
            <a:off x="1608826" y="3954010"/>
            <a:ext cx="5926347" cy="2492990"/>
          </a:xfrm>
          <a:prstGeom prst="rect">
            <a:avLst/>
          </a:prstGeom>
        </p:spPr>
        <p:txBody>
          <a:bodyPr wrap="square">
            <a:spAutoFit/>
          </a:bodyPr>
          <a:lstStyle/>
          <a:p>
            <a:r>
              <a:rPr lang="en-US" sz="1200" i="1" dirty="0" smtClean="0">
                <a:latin typeface="Menlo"/>
              </a:rPr>
              <a:t>&gt;&gt; </a:t>
            </a:r>
            <a:r>
              <a:rPr lang="en-US" sz="1200" dirty="0" err="1"/>
              <a:t>conda</a:t>
            </a:r>
            <a:r>
              <a:rPr lang="en-US" sz="1200" dirty="0"/>
              <a:t> create --name </a:t>
            </a:r>
            <a:r>
              <a:rPr lang="en-US" sz="1200" dirty="0" err="1"/>
              <a:t>your_env_name</a:t>
            </a:r>
            <a:r>
              <a:rPr lang="en-US" sz="1200" dirty="0"/>
              <a:t> python=3.7 –y</a:t>
            </a:r>
          </a:p>
          <a:p>
            <a:endParaRPr lang="en-US" sz="1200" i="1" dirty="0">
              <a:latin typeface="Menlo"/>
            </a:endParaRPr>
          </a:p>
          <a:p>
            <a:r>
              <a:rPr lang="en-US" sz="1200" i="1" dirty="0" smtClean="0">
                <a:latin typeface="Menlo"/>
              </a:rPr>
              <a:t>&gt;&gt; </a:t>
            </a:r>
            <a:r>
              <a:rPr lang="es-CO" sz="1200" dirty="0" err="1"/>
              <a:t>conda</a:t>
            </a:r>
            <a:r>
              <a:rPr lang="es-CO" sz="1200" dirty="0"/>
              <a:t> </a:t>
            </a:r>
            <a:r>
              <a:rPr lang="es-CO" sz="1200" dirty="0" err="1"/>
              <a:t>info</a:t>
            </a:r>
            <a:r>
              <a:rPr lang="es-CO" sz="1200" dirty="0"/>
              <a:t> </a:t>
            </a:r>
            <a:r>
              <a:rPr lang="es-CO" sz="1200" dirty="0" smtClean="0"/>
              <a:t>–</a:t>
            </a:r>
            <a:r>
              <a:rPr lang="es-CO" sz="1200" dirty="0" err="1" smtClean="0"/>
              <a:t>envs</a:t>
            </a:r>
            <a:endParaRPr lang="es-CO" sz="1200" dirty="0" smtClean="0"/>
          </a:p>
          <a:p>
            <a:endParaRPr lang="es-CO" sz="1200" i="1" dirty="0"/>
          </a:p>
          <a:p>
            <a:r>
              <a:rPr lang="es-CO" sz="1200" i="1" dirty="0" smtClean="0"/>
              <a:t>&gt;&gt; </a:t>
            </a:r>
            <a:r>
              <a:rPr lang="es-CO" sz="1200" dirty="0" err="1"/>
              <a:t>conda</a:t>
            </a:r>
            <a:r>
              <a:rPr lang="es-CO" sz="1200" dirty="0"/>
              <a:t> </a:t>
            </a:r>
            <a:r>
              <a:rPr lang="es-CO" sz="1200" dirty="0" err="1"/>
              <a:t>activate</a:t>
            </a:r>
            <a:r>
              <a:rPr lang="es-CO" sz="1200" dirty="0"/>
              <a:t> </a:t>
            </a:r>
            <a:r>
              <a:rPr lang="es-CO" sz="1200" dirty="0" err="1" smtClean="0"/>
              <a:t>your_env_name</a:t>
            </a:r>
            <a:endParaRPr lang="es-CO" sz="1200" dirty="0" smtClean="0"/>
          </a:p>
          <a:p>
            <a:endParaRPr lang="es-CO" sz="1200" i="1" dirty="0"/>
          </a:p>
          <a:p>
            <a:r>
              <a:rPr lang="es-CO" sz="1200" i="1" dirty="0" smtClean="0"/>
              <a:t>&gt;&gt; </a:t>
            </a:r>
            <a:r>
              <a:rPr lang="es-CO" sz="1200" dirty="0" err="1"/>
              <a:t>conda</a:t>
            </a:r>
            <a:r>
              <a:rPr lang="es-CO" sz="1200" dirty="0"/>
              <a:t> </a:t>
            </a:r>
            <a:r>
              <a:rPr lang="es-CO" sz="1200" dirty="0" err="1" smtClean="0"/>
              <a:t>deactivate</a:t>
            </a:r>
            <a:endParaRPr lang="es-CO" sz="1200" dirty="0" smtClean="0"/>
          </a:p>
          <a:p>
            <a:endParaRPr lang="es-CO" sz="1200" i="1" dirty="0"/>
          </a:p>
          <a:p>
            <a:r>
              <a:rPr lang="es-CO" sz="1200" i="1" dirty="0" smtClean="0"/>
              <a:t>&gt;&gt; </a:t>
            </a:r>
            <a:r>
              <a:rPr lang="es-CO" sz="1200" dirty="0" err="1" smtClean="0"/>
              <a:t>conda</a:t>
            </a:r>
            <a:r>
              <a:rPr lang="es-CO" sz="1200" dirty="0" smtClean="0"/>
              <a:t> </a:t>
            </a:r>
            <a:r>
              <a:rPr lang="es-CO" sz="1200" dirty="0" err="1" smtClean="0"/>
              <a:t>install</a:t>
            </a:r>
            <a:r>
              <a:rPr lang="es-CO" sz="1200" dirty="0" smtClean="0"/>
              <a:t> </a:t>
            </a:r>
            <a:r>
              <a:rPr lang="es-CO" sz="1200" dirty="0" err="1" smtClean="0"/>
              <a:t>xxxxx</a:t>
            </a:r>
            <a:endParaRPr lang="es-CO" sz="1200" dirty="0" smtClean="0"/>
          </a:p>
          <a:p>
            <a:endParaRPr lang="es-CO" sz="1200" dirty="0"/>
          </a:p>
          <a:p>
            <a:r>
              <a:rPr lang="es-CO" sz="1200" dirty="0" smtClean="0"/>
              <a:t>&gt;&gt; </a:t>
            </a:r>
            <a:r>
              <a:rPr lang="es-CO" sz="1200" dirty="0" err="1" smtClean="0"/>
              <a:t>conda</a:t>
            </a:r>
            <a:r>
              <a:rPr lang="es-CO" sz="1200" dirty="0" smtClean="0"/>
              <a:t> </a:t>
            </a:r>
            <a:r>
              <a:rPr lang="es-CO" sz="1200" dirty="0" err="1" smtClean="0"/>
              <a:t>uninstall</a:t>
            </a:r>
            <a:r>
              <a:rPr lang="es-CO" sz="1200" dirty="0" smtClean="0"/>
              <a:t> xxx</a:t>
            </a:r>
            <a:endParaRPr lang="es-CO" sz="1200" dirty="0"/>
          </a:p>
          <a:p>
            <a:endParaRPr lang="es-CO" sz="1200" dirty="0" smtClean="0"/>
          </a:p>
          <a:p>
            <a:r>
              <a:rPr lang="es-CO" sz="1200" dirty="0" smtClean="0"/>
              <a:t>&gt;&gt; </a:t>
            </a:r>
            <a:r>
              <a:rPr lang="es-CO" sz="1200" dirty="0" err="1" smtClean="0"/>
              <a:t>conda</a:t>
            </a:r>
            <a:r>
              <a:rPr lang="es-CO" sz="1200" dirty="0" smtClean="0"/>
              <a:t> </a:t>
            </a:r>
            <a:r>
              <a:rPr lang="es-CO" sz="1200" dirty="0" err="1" smtClean="0"/>
              <a:t>update</a:t>
            </a:r>
            <a:r>
              <a:rPr lang="es-CO" sz="1200" dirty="0" smtClean="0"/>
              <a:t> </a:t>
            </a:r>
            <a:r>
              <a:rPr lang="es-CO" sz="1200" dirty="0" err="1" smtClean="0"/>
              <a:t>xxxxx</a:t>
            </a:r>
            <a:endParaRPr lang="es-CO" sz="1200" dirty="0"/>
          </a:p>
        </p:txBody>
      </p:sp>
      <p:sp>
        <p:nvSpPr>
          <p:cNvPr id="4" name="Rectangle 3"/>
          <p:cNvSpPr>
            <a:spLocks noChangeArrowheads="1"/>
          </p:cNvSpPr>
          <p:nvPr/>
        </p:nvSpPr>
        <p:spPr bwMode="auto">
          <a:xfrm>
            <a:off x="0" y="-509284"/>
            <a:ext cx="9144000" cy="4572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sz="900" b="0" i="0" u="none" strike="noStrike" cap="none" normalizeH="0" baseline="0" smtClean="0">
                <a:ln>
                  <a:noFill/>
                </a:ln>
                <a:solidFill>
                  <a:srgbClr val="303336"/>
                </a:solidFill>
                <a:effectLst/>
                <a:latin typeface="inherit"/>
                <a:cs typeface="Consolas" panose="020B0609020204030204" pitchFamily="49" charset="0"/>
              </a:rPr>
              <a:t>conda install pip</a:t>
            </a:r>
            <a:r>
              <a:rPr kumimoji="0" lang="es-CO" sz="600" b="0" i="0" u="none" strike="noStrike" cap="none" normalizeH="0" baseline="0" smtClean="0">
                <a:ln>
                  <a:noFill/>
                </a:ln>
                <a:solidFill>
                  <a:schemeClr val="tx1"/>
                </a:solidFill>
                <a:effectLst/>
              </a:rPr>
              <a:t> </a:t>
            </a:r>
            <a:endParaRPr kumimoji="0" lang="es-CO"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449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93AAFD3-EEBA-4868-9801-0C36403CC5F8}"/>
              </a:ext>
            </a:extLst>
          </p:cNvPr>
          <p:cNvSpPr/>
          <p:nvPr/>
        </p:nvSpPr>
        <p:spPr>
          <a:xfrm>
            <a:off x="2910872" y="6073673"/>
            <a:ext cx="2911438" cy="369332"/>
          </a:xfrm>
          <a:prstGeom prst="rect">
            <a:avLst/>
          </a:prstGeom>
        </p:spPr>
        <p:txBody>
          <a:bodyPr wrap="none">
            <a:spAutoFit/>
          </a:bodyPr>
          <a:lstStyle/>
          <a:p>
            <a:r>
              <a:rPr lang="en-US" dirty="0">
                <a:hlinkClick r:id="rId2"/>
              </a:rPr>
              <a:t>https://pypi.org/project/pip/</a:t>
            </a:r>
            <a:endParaRPr lang="en-US" dirty="0"/>
          </a:p>
        </p:txBody>
      </p:sp>
      <p:sp>
        <p:nvSpPr>
          <p:cNvPr id="3" name="Rectangle 2">
            <a:extLst>
              <a:ext uri="{FF2B5EF4-FFF2-40B4-BE49-F238E27FC236}">
                <a16:creationId xmlns="" xmlns:a16="http://schemas.microsoft.com/office/drawing/2014/main" id="{A859559D-10F8-43E7-8481-351CD6E6DE4E}"/>
              </a:ext>
            </a:extLst>
          </p:cNvPr>
          <p:cNvSpPr/>
          <p:nvPr/>
        </p:nvSpPr>
        <p:spPr>
          <a:xfrm>
            <a:off x="424069" y="5390899"/>
            <a:ext cx="8514521" cy="646331"/>
          </a:xfrm>
          <a:prstGeom prst="rect">
            <a:avLst/>
          </a:prstGeom>
        </p:spPr>
        <p:txBody>
          <a:bodyPr wrap="square">
            <a:spAutoFit/>
          </a:bodyPr>
          <a:lstStyle/>
          <a:p>
            <a:pPr algn="ctr"/>
            <a:r>
              <a:rPr lang="en-US" dirty="0"/>
              <a:t>pip is the package installer for Python. You can use pip to install packages from the Python Package Index and other indexes.</a:t>
            </a:r>
          </a:p>
        </p:txBody>
      </p:sp>
      <p:pic>
        <p:nvPicPr>
          <p:cNvPr id="4" name="Picture 3">
            <a:extLst>
              <a:ext uri="{FF2B5EF4-FFF2-40B4-BE49-F238E27FC236}">
                <a16:creationId xmlns="" xmlns:a16="http://schemas.microsoft.com/office/drawing/2014/main" id="{2BE336E6-C275-4E00-80EC-B2F21A37720B}"/>
              </a:ext>
            </a:extLst>
          </p:cNvPr>
          <p:cNvPicPr>
            <a:picLocks noChangeAspect="1"/>
          </p:cNvPicPr>
          <p:nvPr/>
        </p:nvPicPr>
        <p:blipFill rotWithShape="1">
          <a:blip r:embed="rId3"/>
          <a:srcRect t="4362" b="42638"/>
          <a:stretch/>
        </p:blipFill>
        <p:spPr>
          <a:xfrm>
            <a:off x="0" y="1735169"/>
            <a:ext cx="9144000" cy="3028987"/>
          </a:xfrm>
          <a:prstGeom prst="rect">
            <a:avLst/>
          </a:prstGeom>
        </p:spPr>
      </p:pic>
      <p:sp>
        <p:nvSpPr>
          <p:cNvPr id="5" name="TextBox 4">
            <a:extLst>
              <a:ext uri="{FF2B5EF4-FFF2-40B4-BE49-F238E27FC236}">
                <a16:creationId xmlns="" xmlns:a16="http://schemas.microsoft.com/office/drawing/2014/main" id="{0F4B0E79-477C-4DA1-BDD3-720ED348FF58}"/>
              </a:ext>
            </a:extLst>
          </p:cNvPr>
          <p:cNvSpPr txBox="1"/>
          <p:nvPr/>
        </p:nvSpPr>
        <p:spPr>
          <a:xfrm>
            <a:off x="92765" y="0"/>
            <a:ext cx="9079217" cy="523220"/>
          </a:xfrm>
          <a:prstGeom prst="rect">
            <a:avLst/>
          </a:prstGeom>
          <a:noFill/>
        </p:spPr>
        <p:txBody>
          <a:bodyPr wrap="none" rtlCol="0">
            <a:spAutoFit/>
          </a:bodyPr>
          <a:lstStyle/>
          <a:p>
            <a:r>
              <a:rPr lang="en-US" sz="2800" b="1" dirty="0" err="1"/>
              <a:t>Instalar</a:t>
            </a:r>
            <a:r>
              <a:rPr lang="en-US" sz="2800" b="1" dirty="0"/>
              <a:t> </a:t>
            </a:r>
            <a:r>
              <a:rPr lang="en-US" sz="2800" b="1" dirty="0" err="1"/>
              <a:t>nuevas</a:t>
            </a:r>
            <a:r>
              <a:rPr lang="en-US" sz="2800" b="1" dirty="0"/>
              <a:t> </a:t>
            </a:r>
            <a:r>
              <a:rPr lang="en-US" sz="2800" b="1" dirty="0" err="1"/>
              <a:t>librerias</a:t>
            </a:r>
            <a:r>
              <a:rPr lang="en-US" sz="2800" b="1" dirty="0"/>
              <a:t> </a:t>
            </a:r>
            <a:r>
              <a:rPr lang="en-US" sz="2800" b="1" dirty="0">
                <a:sym typeface="Wingdings" panose="05000000000000000000" pitchFamily="2" charset="2"/>
              </a:rPr>
              <a:t> con </a:t>
            </a:r>
            <a:r>
              <a:rPr lang="en-US" sz="2800" b="1" dirty="0" smtClean="0">
                <a:sym typeface="Wingdings" panose="05000000000000000000" pitchFamily="2" charset="2"/>
              </a:rPr>
              <a:t>PIP (</a:t>
            </a:r>
            <a:r>
              <a:rPr lang="es-CO" sz="2800" dirty="0" err="1">
                <a:hlinkClick r:id="rId4"/>
              </a:rPr>
              <a:t>Python</a:t>
            </a:r>
            <a:r>
              <a:rPr lang="es-CO" sz="2800" dirty="0">
                <a:hlinkClick r:id="rId4"/>
              </a:rPr>
              <a:t> </a:t>
            </a:r>
            <a:r>
              <a:rPr lang="es-CO" sz="2800" dirty="0" err="1">
                <a:hlinkClick r:id="rId4"/>
              </a:rPr>
              <a:t>Packaging</a:t>
            </a:r>
            <a:r>
              <a:rPr lang="es-CO" sz="2800" dirty="0">
                <a:hlinkClick r:id="rId4"/>
              </a:rPr>
              <a:t> </a:t>
            </a:r>
            <a:r>
              <a:rPr lang="es-CO" sz="2800" dirty="0" err="1" smtClean="0">
                <a:hlinkClick r:id="rId4"/>
              </a:rPr>
              <a:t>Index</a:t>
            </a:r>
            <a:r>
              <a:rPr lang="es-CO" sz="2800" dirty="0" smtClean="0"/>
              <a:t>)</a:t>
            </a:r>
            <a:endParaRPr lang="en-US" sz="2800" b="1" dirty="0"/>
          </a:p>
        </p:txBody>
      </p:sp>
      <p:sp>
        <p:nvSpPr>
          <p:cNvPr id="6" name="Rectangle 5">
            <a:extLst>
              <a:ext uri="{FF2B5EF4-FFF2-40B4-BE49-F238E27FC236}">
                <a16:creationId xmlns="" xmlns:a16="http://schemas.microsoft.com/office/drawing/2014/main" id="{0A433976-CB37-4DB6-AB00-AA90A3CA3F8C}"/>
              </a:ext>
            </a:extLst>
          </p:cNvPr>
          <p:cNvSpPr/>
          <p:nvPr/>
        </p:nvSpPr>
        <p:spPr>
          <a:xfrm>
            <a:off x="3061646" y="923760"/>
            <a:ext cx="2033955" cy="369332"/>
          </a:xfrm>
          <a:prstGeom prst="rect">
            <a:avLst/>
          </a:prstGeom>
        </p:spPr>
        <p:txBody>
          <a:bodyPr wrap="none">
            <a:spAutoFit/>
          </a:bodyPr>
          <a:lstStyle/>
          <a:p>
            <a:r>
              <a:rPr lang="en-US" dirty="0"/>
              <a:t>pip install </a:t>
            </a:r>
            <a:r>
              <a:rPr lang="en-US" dirty="0" err="1"/>
              <a:t>xxxxxxxxx</a:t>
            </a:r>
            <a:endParaRPr lang="en-US" dirty="0"/>
          </a:p>
        </p:txBody>
      </p:sp>
    </p:spTree>
    <p:extLst>
      <p:ext uri="{BB962C8B-B14F-4D97-AF65-F5344CB8AC3E}">
        <p14:creationId xmlns:p14="http://schemas.microsoft.com/office/powerpoint/2010/main" val="1487477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MD_2.png">
            <a:extLst>
              <a:ext uri="{FF2B5EF4-FFF2-40B4-BE49-F238E27FC236}">
                <a16:creationId xmlns="" xmlns:a16="http://schemas.microsoft.com/office/drawing/2014/main" id="{C69FD529-C115-4DF2-B161-B2E27DB1C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95" y="20761"/>
            <a:ext cx="8435009" cy="665442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 1">
            <a:extLst>
              <a:ext uri="{FF2B5EF4-FFF2-40B4-BE49-F238E27FC236}">
                <a16:creationId xmlns="" xmlns:a16="http://schemas.microsoft.com/office/drawing/2014/main" id="{8A40C74A-8DC2-4BA2-AD04-9F2B132C3D37}"/>
              </a:ext>
            </a:extLst>
          </p:cNvPr>
          <p:cNvSpPr/>
          <p:nvPr/>
        </p:nvSpPr>
        <p:spPr>
          <a:xfrm>
            <a:off x="4386470" y="1033670"/>
            <a:ext cx="1802296" cy="265043"/>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4" name="Arrow: Left 3">
            <a:extLst>
              <a:ext uri="{FF2B5EF4-FFF2-40B4-BE49-F238E27FC236}">
                <a16:creationId xmlns="" xmlns:a16="http://schemas.microsoft.com/office/drawing/2014/main" id="{37024958-C764-48C7-A3EF-ADA691A89DE5}"/>
              </a:ext>
            </a:extLst>
          </p:cNvPr>
          <p:cNvSpPr/>
          <p:nvPr/>
        </p:nvSpPr>
        <p:spPr>
          <a:xfrm>
            <a:off x="4386470" y="1477618"/>
            <a:ext cx="1802296" cy="265043"/>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Tree>
    <p:extLst>
      <p:ext uri="{BB962C8B-B14F-4D97-AF65-F5344CB8AC3E}">
        <p14:creationId xmlns:p14="http://schemas.microsoft.com/office/powerpoint/2010/main" val="75360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03949" y="792612"/>
            <a:ext cx="4112776" cy="825500"/>
          </a:xfrm>
          <a:prstGeom prst="rect">
            <a:avLst/>
          </a:prstGeom>
        </p:spPr>
      </p:pic>
      <p:pic>
        <p:nvPicPr>
          <p:cNvPr id="5" name="Imagen 4"/>
          <p:cNvPicPr>
            <a:picLocks noChangeAspect="1"/>
          </p:cNvPicPr>
          <p:nvPr/>
        </p:nvPicPr>
        <p:blipFill>
          <a:blip r:embed="rId3"/>
          <a:stretch>
            <a:fillRect/>
          </a:stretch>
        </p:blipFill>
        <p:spPr>
          <a:xfrm>
            <a:off x="225636" y="1599362"/>
            <a:ext cx="5483701" cy="1003300"/>
          </a:xfrm>
          <a:prstGeom prst="rect">
            <a:avLst/>
          </a:prstGeom>
        </p:spPr>
      </p:pic>
      <p:pic>
        <p:nvPicPr>
          <p:cNvPr id="6" name="Imagen 5"/>
          <p:cNvPicPr>
            <a:picLocks noChangeAspect="1"/>
          </p:cNvPicPr>
          <p:nvPr/>
        </p:nvPicPr>
        <p:blipFill>
          <a:blip r:embed="rId4"/>
          <a:stretch>
            <a:fillRect/>
          </a:stretch>
        </p:blipFill>
        <p:spPr>
          <a:xfrm>
            <a:off x="0" y="2531913"/>
            <a:ext cx="6448426" cy="927100"/>
          </a:xfrm>
          <a:prstGeom prst="rect">
            <a:avLst/>
          </a:prstGeom>
        </p:spPr>
      </p:pic>
      <p:pic>
        <p:nvPicPr>
          <p:cNvPr id="7" name="Imagen 6"/>
          <p:cNvPicPr>
            <a:picLocks noChangeAspect="1"/>
          </p:cNvPicPr>
          <p:nvPr/>
        </p:nvPicPr>
        <p:blipFill>
          <a:blip r:embed="rId5"/>
          <a:stretch>
            <a:fillRect/>
          </a:stretch>
        </p:blipFill>
        <p:spPr>
          <a:xfrm>
            <a:off x="101550" y="3334828"/>
            <a:ext cx="6245326" cy="1028700"/>
          </a:xfrm>
          <a:prstGeom prst="rect">
            <a:avLst/>
          </a:prstGeom>
        </p:spPr>
      </p:pic>
      <p:pic>
        <p:nvPicPr>
          <p:cNvPr id="8" name="Imagen 7"/>
          <p:cNvPicPr>
            <a:picLocks noChangeAspect="1"/>
          </p:cNvPicPr>
          <p:nvPr/>
        </p:nvPicPr>
        <p:blipFill>
          <a:blip r:embed="rId6"/>
          <a:stretch>
            <a:fillRect/>
          </a:stretch>
        </p:blipFill>
        <p:spPr>
          <a:xfrm>
            <a:off x="0" y="4147088"/>
            <a:ext cx="5026726" cy="1066800"/>
          </a:xfrm>
          <a:prstGeom prst="rect">
            <a:avLst/>
          </a:prstGeom>
        </p:spPr>
      </p:pic>
      <p:sp>
        <p:nvSpPr>
          <p:cNvPr id="9" name="Rectángulo 8"/>
          <p:cNvSpPr/>
          <p:nvPr/>
        </p:nvSpPr>
        <p:spPr>
          <a:xfrm>
            <a:off x="3100740" y="5905879"/>
            <a:ext cx="3011530" cy="369332"/>
          </a:xfrm>
          <a:prstGeom prst="rect">
            <a:avLst/>
          </a:prstGeom>
        </p:spPr>
        <p:txBody>
          <a:bodyPr wrap="none">
            <a:spAutoFit/>
          </a:bodyPr>
          <a:lstStyle/>
          <a:p>
            <a:r>
              <a:rPr lang="es-CO" dirty="0">
                <a:hlinkClick r:id="rId7"/>
              </a:rPr>
              <a:t>https://pip.pypa.io/en/stable/</a:t>
            </a:r>
            <a:endParaRPr lang="es-CO" dirty="0"/>
          </a:p>
        </p:txBody>
      </p:sp>
      <p:sp>
        <p:nvSpPr>
          <p:cNvPr id="12" name="TextBox 4">
            <a:extLst>
              <a:ext uri="{FF2B5EF4-FFF2-40B4-BE49-F238E27FC236}">
                <a16:creationId xmlns="" xmlns:a16="http://schemas.microsoft.com/office/drawing/2014/main" id="{0F4B0E79-477C-4DA1-BDD3-720ED348FF58}"/>
              </a:ext>
            </a:extLst>
          </p:cNvPr>
          <p:cNvSpPr txBox="1"/>
          <p:nvPr/>
        </p:nvSpPr>
        <p:spPr>
          <a:xfrm>
            <a:off x="92765" y="0"/>
            <a:ext cx="9079217" cy="523220"/>
          </a:xfrm>
          <a:prstGeom prst="rect">
            <a:avLst/>
          </a:prstGeom>
          <a:noFill/>
        </p:spPr>
        <p:txBody>
          <a:bodyPr wrap="none" rtlCol="0">
            <a:spAutoFit/>
          </a:bodyPr>
          <a:lstStyle/>
          <a:p>
            <a:r>
              <a:rPr lang="en-US" sz="2800" b="1" dirty="0" err="1"/>
              <a:t>Instalar</a:t>
            </a:r>
            <a:r>
              <a:rPr lang="en-US" sz="2800" b="1" dirty="0"/>
              <a:t> </a:t>
            </a:r>
            <a:r>
              <a:rPr lang="en-US" sz="2800" b="1" dirty="0" err="1"/>
              <a:t>nuevas</a:t>
            </a:r>
            <a:r>
              <a:rPr lang="en-US" sz="2800" b="1" dirty="0"/>
              <a:t> </a:t>
            </a:r>
            <a:r>
              <a:rPr lang="en-US" sz="2800" b="1" dirty="0" err="1"/>
              <a:t>librerias</a:t>
            </a:r>
            <a:r>
              <a:rPr lang="en-US" sz="2800" b="1" dirty="0"/>
              <a:t> </a:t>
            </a:r>
            <a:r>
              <a:rPr lang="en-US" sz="2800" b="1" dirty="0">
                <a:sym typeface="Wingdings" panose="05000000000000000000" pitchFamily="2" charset="2"/>
              </a:rPr>
              <a:t> con </a:t>
            </a:r>
            <a:r>
              <a:rPr lang="en-US" sz="2800" b="1" dirty="0" smtClean="0">
                <a:sym typeface="Wingdings" panose="05000000000000000000" pitchFamily="2" charset="2"/>
              </a:rPr>
              <a:t>PIP (</a:t>
            </a:r>
            <a:r>
              <a:rPr lang="es-CO" sz="2800" dirty="0" err="1">
                <a:hlinkClick r:id="rId8"/>
              </a:rPr>
              <a:t>Python</a:t>
            </a:r>
            <a:r>
              <a:rPr lang="es-CO" sz="2800" dirty="0">
                <a:hlinkClick r:id="rId8"/>
              </a:rPr>
              <a:t> </a:t>
            </a:r>
            <a:r>
              <a:rPr lang="es-CO" sz="2800" dirty="0" err="1">
                <a:hlinkClick r:id="rId8"/>
              </a:rPr>
              <a:t>Packaging</a:t>
            </a:r>
            <a:r>
              <a:rPr lang="es-CO" sz="2800" dirty="0">
                <a:hlinkClick r:id="rId8"/>
              </a:rPr>
              <a:t> </a:t>
            </a:r>
            <a:r>
              <a:rPr lang="es-CO" sz="2800" dirty="0" err="1" smtClean="0">
                <a:hlinkClick r:id="rId8"/>
              </a:rPr>
              <a:t>Index</a:t>
            </a:r>
            <a:r>
              <a:rPr lang="es-CO" sz="2800" dirty="0" smtClean="0"/>
              <a:t>)</a:t>
            </a:r>
            <a:endParaRPr lang="en-US" sz="2800" b="1" dirty="0"/>
          </a:p>
        </p:txBody>
      </p:sp>
    </p:spTree>
    <p:extLst>
      <p:ext uri="{BB962C8B-B14F-4D97-AF65-F5344CB8AC3E}">
        <p14:creationId xmlns:p14="http://schemas.microsoft.com/office/powerpoint/2010/main" val="390965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 xmlns:a16="http://schemas.microsoft.com/office/drawing/2014/main" id="{0F4B0E79-477C-4DA1-BDD3-720ED348FF58}"/>
              </a:ext>
            </a:extLst>
          </p:cNvPr>
          <p:cNvSpPr txBox="1"/>
          <p:nvPr/>
        </p:nvSpPr>
        <p:spPr>
          <a:xfrm>
            <a:off x="92765" y="0"/>
            <a:ext cx="6136167" cy="523220"/>
          </a:xfrm>
          <a:prstGeom prst="rect">
            <a:avLst/>
          </a:prstGeom>
          <a:noFill/>
        </p:spPr>
        <p:txBody>
          <a:bodyPr wrap="none" rtlCol="0">
            <a:spAutoFit/>
          </a:bodyPr>
          <a:lstStyle/>
          <a:p>
            <a:r>
              <a:rPr lang="es-CO" sz="2800" b="1" dirty="0" err="1" smtClean="0"/>
              <a:t>Interpreter</a:t>
            </a:r>
            <a:r>
              <a:rPr lang="es-CO" sz="2800" b="1" dirty="0" smtClean="0"/>
              <a:t> /REPL </a:t>
            </a:r>
            <a:r>
              <a:rPr lang="es-CO" sz="2800" dirty="0" smtClean="0"/>
              <a:t>(</a:t>
            </a:r>
            <a:r>
              <a:rPr lang="es-CO" sz="2800" dirty="0" err="1" smtClean="0"/>
              <a:t>Read</a:t>
            </a:r>
            <a:r>
              <a:rPr lang="es-CO" sz="2800" dirty="0" err="1"/>
              <a:t>-</a:t>
            </a:r>
            <a:r>
              <a:rPr lang="es-CO" sz="2800" dirty="0" err="1" smtClean="0"/>
              <a:t>eval-print</a:t>
            </a:r>
            <a:r>
              <a:rPr lang="es-CO" sz="2800" dirty="0" smtClean="0"/>
              <a:t> </a:t>
            </a:r>
            <a:r>
              <a:rPr lang="es-CO" sz="2800" dirty="0" err="1" smtClean="0"/>
              <a:t>loop</a:t>
            </a:r>
            <a:r>
              <a:rPr lang="es-CO" sz="2800" dirty="0" smtClean="0"/>
              <a:t>)</a:t>
            </a:r>
            <a:endParaRPr lang="en-US" sz="2800" dirty="0"/>
          </a:p>
        </p:txBody>
      </p:sp>
      <p:pic>
        <p:nvPicPr>
          <p:cNvPr id="5" name="Imagen 4"/>
          <p:cNvPicPr>
            <a:picLocks noChangeAspect="1"/>
          </p:cNvPicPr>
          <p:nvPr/>
        </p:nvPicPr>
        <p:blipFill rotWithShape="1">
          <a:blip r:embed="rId2"/>
          <a:srcRect l="50525" t="1692" r="31623" b="65555"/>
          <a:stretch/>
        </p:blipFill>
        <p:spPr>
          <a:xfrm>
            <a:off x="1621765" y="1176704"/>
            <a:ext cx="6289245" cy="3245136"/>
          </a:xfrm>
          <a:prstGeom prst="rect">
            <a:avLst/>
          </a:prstGeom>
        </p:spPr>
      </p:pic>
    </p:spTree>
    <p:extLst>
      <p:ext uri="{BB962C8B-B14F-4D97-AF65-F5344CB8AC3E}">
        <p14:creationId xmlns:p14="http://schemas.microsoft.com/office/powerpoint/2010/main" val="133378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BEBC1A21-3DB4-41FB-8809-DCD65ED603BF}"/>
              </a:ext>
            </a:extLst>
          </p:cNvPr>
          <p:cNvSpPr/>
          <p:nvPr/>
        </p:nvSpPr>
        <p:spPr>
          <a:xfrm>
            <a:off x="228349" y="2873922"/>
            <a:ext cx="8842764" cy="1015663"/>
          </a:xfrm>
          <a:prstGeom prst="rect">
            <a:avLst/>
          </a:prstGeom>
        </p:spPr>
        <p:txBody>
          <a:bodyPr wrap="square">
            <a:spAutoFit/>
          </a:bodyPr>
          <a:lstStyle/>
          <a:p>
            <a:r>
              <a:rPr lang="en-US" sz="3200" b="1" i="1" dirty="0"/>
              <a:t>All models are wrong, but some are useful</a:t>
            </a:r>
            <a:r>
              <a:rPr lang="en-US" sz="3200" dirty="0"/>
              <a:t>. </a:t>
            </a:r>
          </a:p>
          <a:p>
            <a:endParaRPr lang="en-US" sz="1400" dirty="0"/>
          </a:p>
          <a:p>
            <a:pPr algn="r"/>
            <a:r>
              <a:rPr lang="en-US" dirty="0"/>
              <a:t>George Box</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50713" t="1981" r="31536" b="65801"/>
          <a:stretch/>
        </p:blipFill>
        <p:spPr>
          <a:xfrm>
            <a:off x="1121433" y="1414731"/>
            <a:ext cx="7216003" cy="3683479"/>
          </a:xfrm>
          <a:prstGeom prst="rect">
            <a:avLst/>
          </a:prstGeom>
        </p:spPr>
      </p:pic>
      <p:sp>
        <p:nvSpPr>
          <p:cNvPr id="4" name="TextBox 4">
            <a:extLst>
              <a:ext uri="{FF2B5EF4-FFF2-40B4-BE49-F238E27FC236}">
                <a16:creationId xmlns="" xmlns:a16="http://schemas.microsoft.com/office/drawing/2014/main" id="{0F4B0E79-477C-4DA1-BDD3-720ED348FF58}"/>
              </a:ext>
            </a:extLst>
          </p:cNvPr>
          <p:cNvSpPr txBox="1"/>
          <p:nvPr/>
        </p:nvSpPr>
        <p:spPr>
          <a:xfrm>
            <a:off x="92765" y="0"/>
            <a:ext cx="6254276" cy="523220"/>
          </a:xfrm>
          <a:prstGeom prst="rect">
            <a:avLst/>
          </a:prstGeom>
          <a:noFill/>
        </p:spPr>
        <p:txBody>
          <a:bodyPr wrap="none" rtlCol="0">
            <a:spAutoFit/>
          </a:bodyPr>
          <a:lstStyle/>
          <a:p>
            <a:r>
              <a:rPr lang="es-CO" sz="2800" b="1" dirty="0" err="1" smtClean="0"/>
              <a:t>Interpreter</a:t>
            </a:r>
            <a:r>
              <a:rPr lang="es-CO" sz="2800" b="1" dirty="0" smtClean="0"/>
              <a:t> /</a:t>
            </a:r>
            <a:r>
              <a:rPr lang="es-CO" sz="2800" b="1" dirty="0" err="1" smtClean="0"/>
              <a:t>ipython</a:t>
            </a:r>
            <a:r>
              <a:rPr lang="es-CO" sz="2800" b="1" dirty="0" smtClean="0"/>
              <a:t> (</a:t>
            </a:r>
            <a:r>
              <a:rPr lang="es-CO" sz="2800" b="1" dirty="0" err="1" smtClean="0"/>
              <a:t>interactive</a:t>
            </a:r>
            <a:r>
              <a:rPr lang="es-CO" sz="2800" b="1" dirty="0" smtClean="0"/>
              <a:t> </a:t>
            </a:r>
            <a:r>
              <a:rPr lang="es-CO" sz="2800" b="1" dirty="0" err="1" smtClean="0"/>
              <a:t>python</a:t>
            </a:r>
            <a:r>
              <a:rPr lang="es-CO" sz="2800" b="1" dirty="0" smtClean="0"/>
              <a:t>)</a:t>
            </a:r>
            <a:endParaRPr lang="en-US" sz="2800" dirty="0"/>
          </a:p>
        </p:txBody>
      </p:sp>
    </p:spTree>
    <p:extLst>
      <p:ext uri="{BB962C8B-B14F-4D97-AF65-F5344CB8AC3E}">
        <p14:creationId xmlns:p14="http://schemas.microsoft.com/office/powerpoint/2010/main" val="3206877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BAE1CDA-064F-4822-9935-C3450A04680E}"/>
              </a:ext>
            </a:extLst>
          </p:cNvPr>
          <p:cNvSpPr/>
          <p:nvPr/>
        </p:nvSpPr>
        <p:spPr>
          <a:xfrm>
            <a:off x="4045851" y="917358"/>
            <a:ext cx="842923" cy="369332"/>
          </a:xfrm>
          <a:prstGeom prst="rect">
            <a:avLst/>
          </a:prstGeom>
        </p:spPr>
        <p:txBody>
          <a:bodyPr wrap="none">
            <a:spAutoFit/>
          </a:bodyPr>
          <a:lstStyle/>
          <a:p>
            <a:r>
              <a:rPr lang="en-US" dirty="0"/>
              <a:t>Spyder</a:t>
            </a:r>
          </a:p>
        </p:txBody>
      </p:sp>
      <p:pic>
        <p:nvPicPr>
          <p:cNvPr id="3" name="Picture 2">
            <a:extLst>
              <a:ext uri="{FF2B5EF4-FFF2-40B4-BE49-F238E27FC236}">
                <a16:creationId xmlns="" xmlns:a16="http://schemas.microsoft.com/office/drawing/2014/main" id="{F11E14F7-393E-4B27-9840-A267843D873D}"/>
              </a:ext>
            </a:extLst>
          </p:cNvPr>
          <p:cNvPicPr>
            <a:picLocks noChangeAspect="1"/>
          </p:cNvPicPr>
          <p:nvPr/>
        </p:nvPicPr>
        <p:blipFill rotWithShape="1">
          <a:blip r:embed="rId2"/>
          <a:srcRect l="12571" t="12514" r="5642" b="17200"/>
          <a:stretch/>
        </p:blipFill>
        <p:spPr>
          <a:xfrm>
            <a:off x="-36658" y="1286690"/>
            <a:ext cx="9180657" cy="4931096"/>
          </a:xfrm>
          <a:prstGeom prst="rect">
            <a:avLst/>
          </a:prstGeom>
        </p:spPr>
      </p:pic>
      <p:sp>
        <p:nvSpPr>
          <p:cNvPr id="4" name="Rectangle 3">
            <a:extLst>
              <a:ext uri="{FF2B5EF4-FFF2-40B4-BE49-F238E27FC236}">
                <a16:creationId xmlns="" xmlns:a16="http://schemas.microsoft.com/office/drawing/2014/main" id="{3099F01F-D4AF-447F-B3E6-6A546865D9B0}"/>
              </a:ext>
            </a:extLst>
          </p:cNvPr>
          <p:cNvSpPr/>
          <p:nvPr/>
        </p:nvSpPr>
        <p:spPr>
          <a:xfrm>
            <a:off x="238839" y="229749"/>
            <a:ext cx="2224327" cy="461665"/>
          </a:xfrm>
          <a:prstGeom prst="rect">
            <a:avLst/>
          </a:prstGeom>
        </p:spPr>
        <p:txBody>
          <a:bodyPr wrap="none">
            <a:spAutoFit/>
          </a:bodyPr>
          <a:lstStyle/>
          <a:p>
            <a:r>
              <a:rPr lang="en-US" sz="2400" b="1" dirty="0"/>
              <a:t>IDEs for Python </a:t>
            </a:r>
          </a:p>
        </p:txBody>
      </p:sp>
      <p:sp>
        <p:nvSpPr>
          <p:cNvPr id="5" name="TextBox 4">
            <a:extLst>
              <a:ext uri="{FF2B5EF4-FFF2-40B4-BE49-F238E27FC236}">
                <a16:creationId xmlns="" xmlns:a16="http://schemas.microsoft.com/office/drawing/2014/main" id="{0F4B0E79-477C-4DA1-BDD3-720ED348FF58}"/>
              </a:ext>
            </a:extLst>
          </p:cNvPr>
          <p:cNvSpPr txBox="1"/>
          <p:nvPr/>
        </p:nvSpPr>
        <p:spPr>
          <a:xfrm>
            <a:off x="246276" y="752969"/>
            <a:ext cx="1104726" cy="307777"/>
          </a:xfrm>
          <a:prstGeom prst="rect">
            <a:avLst/>
          </a:prstGeom>
          <a:noFill/>
        </p:spPr>
        <p:txBody>
          <a:bodyPr wrap="none" rtlCol="0">
            <a:spAutoFit/>
          </a:bodyPr>
          <a:lstStyle/>
          <a:p>
            <a:r>
              <a:rPr lang="es-CO" sz="1400" dirty="0" smtClean="0"/>
              <a:t>Scripts (.</a:t>
            </a:r>
            <a:r>
              <a:rPr lang="es-CO" sz="1400" dirty="0" err="1" smtClean="0"/>
              <a:t>py</a:t>
            </a:r>
            <a:r>
              <a:rPr lang="es-CO" sz="1400" dirty="0" smtClean="0"/>
              <a:t> )</a:t>
            </a:r>
            <a:endParaRPr lang="en-US" sz="1400" dirty="0"/>
          </a:p>
        </p:txBody>
      </p:sp>
    </p:spTree>
    <p:extLst>
      <p:ext uri="{BB962C8B-B14F-4D97-AF65-F5344CB8AC3E}">
        <p14:creationId xmlns:p14="http://schemas.microsoft.com/office/powerpoint/2010/main" val="428522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1297177-689E-4C3E-9817-DE8C7D546CEA}"/>
              </a:ext>
            </a:extLst>
          </p:cNvPr>
          <p:cNvSpPr/>
          <p:nvPr/>
        </p:nvSpPr>
        <p:spPr>
          <a:xfrm>
            <a:off x="3027969" y="942192"/>
            <a:ext cx="4073103" cy="369332"/>
          </a:xfrm>
          <a:prstGeom prst="rect">
            <a:avLst/>
          </a:prstGeom>
        </p:spPr>
        <p:txBody>
          <a:bodyPr wrap="none">
            <a:spAutoFit/>
          </a:bodyPr>
          <a:lstStyle/>
          <a:p>
            <a:r>
              <a:rPr lang="en-US" dirty="0" smtClean="0"/>
              <a:t>Jupiter </a:t>
            </a:r>
            <a:r>
              <a:rPr lang="en-US" dirty="0" smtClean="0">
                <a:sym typeface="Wingdings" panose="05000000000000000000" pitchFamily="2" charset="2"/>
              </a:rPr>
              <a:t> </a:t>
            </a:r>
            <a:r>
              <a:rPr lang="en-US" dirty="0" err="1" smtClean="0"/>
              <a:t>IPython</a:t>
            </a:r>
            <a:r>
              <a:rPr lang="en-US" dirty="0" smtClean="0"/>
              <a:t> Notebook </a:t>
            </a:r>
            <a:r>
              <a:rPr lang="en-US" i="1" dirty="0" smtClean="0"/>
              <a:t>(.</a:t>
            </a:r>
            <a:r>
              <a:rPr lang="en-US" i="1" dirty="0" err="1" smtClean="0"/>
              <a:t>ipynb</a:t>
            </a:r>
            <a:r>
              <a:rPr lang="en-US" i="1" dirty="0" smtClean="0"/>
              <a:t> files</a:t>
            </a:r>
            <a:r>
              <a:rPr lang="en-US" dirty="0" smtClean="0"/>
              <a:t>)</a:t>
            </a:r>
            <a:endParaRPr lang="en-US" dirty="0"/>
          </a:p>
        </p:txBody>
      </p:sp>
      <p:pic>
        <p:nvPicPr>
          <p:cNvPr id="3" name="Picture 2">
            <a:extLst>
              <a:ext uri="{FF2B5EF4-FFF2-40B4-BE49-F238E27FC236}">
                <a16:creationId xmlns="" xmlns:a16="http://schemas.microsoft.com/office/drawing/2014/main" id="{72AE44B2-9FCE-4790-9BA6-9E5B70DE2A67}"/>
              </a:ext>
            </a:extLst>
          </p:cNvPr>
          <p:cNvPicPr>
            <a:picLocks noChangeAspect="1"/>
          </p:cNvPicPr>
          <p:nvPr/>
        </p:nvPicPr>
        <p:blipFill rotWithShape="1">
          <a:blip r:embed="rId2"/>
          <a:srcRect l="24211" t="12400" r="24357" b="8742"/>
          <a:stretch/>
        </p:blipFill>
        <p:spPr>
          <a:xfrm>
            <a:off x="2166526" y="1311524"/>
            <a:ext cx="4751860" cy="4553552"/>
          </a:xfrm>
          <a:prstGeom prst="rect">
            <a:avLst/>
          </a:prstGeom>
        </p:spPr>
      </p:pic>
      <p:sp>
        <p:nvSpPr>
          <p:cNvPr id="4" name="Rectangle 3">
            <a:extLst>
              <a:ext uri="{FF2B5EF4-FFF2-40B4-BE49-F238E27FC236}">
                <a16:creationId xmlns="" xmlns:a16="http://schemas.microsoft.com/office/drawing/2014/main" id="{8CCED7B7-F467-45DA-B38F-DDF563ABB639}"/>
              </a:ext>
            </a:extLst>
          </p:cNvPr>
          <p:cNvSpPr/>
          <p:nvPr/>
        </p:nvSpPr>
        <p:spPr>
          <a:xfrm>
            <a:off x="238839" y="229749"/>
            <a:ext cx="7025128" cy="461665"/>
          </a:xfrm>
          <a:prstGeom prst="rect">
            <a:avLst/>
          </a:prstGeom>
        </p:spPr>
        <p:txBody>
          <a:bodyPr wrap="none">
            <a:spAutoFit/>
          </a:bodyPr>
          <a:lstStyle/>
          <a:p>
            <a:r>
              <a:rPr lang="en-US" sz="2400" b="1" dirty="0"/>
              <a:t>IDEs </a:t>
            </a:r>
            <a:r>
              <a:rPr lang="en-US" sz="2400" b="1" dirty="0" smtClean="0"/>
              <a:t>(Integrated Developer Environments) for </a:t>
            </a:r>
            <a:r>
              <a:rPr lang="en-US" sz="2400" b="1" dirty="0"/>
              <a:t>Python </a:t>
            </a:r>
          </a:p>
        </p:txBody>
      </p:sp>
      <p:sp>
        <p:nvSpPr>
          <p:cNvPr id="6" name="Rectángulo 5"/>
          <p:cNvSpPr/>
          <p:nvPr/>
        </p:nvSpPr>
        <p:spPr>
          <a:xfrm>
            <a:off x="1984983" y="6300520"/>
            <a:ext cx="6132473" cy="369332"/>
          </a:xfrm>
          <a:prstGeom prst="rect">
            <a:avLst/>
          </a:prstGeom>
        </p:spPr>
        <p:txBody>
          <a:bodyPr wrap="square">
            <a:spAutoFit/>
          </a:bodyPr>
          <a:lstStyle/>
          <a:p>
            <a:r>
              <a:rPr lang="es-CO" dirty="0">
                <a:hlinkClick r:id="rId3"/>
              </a:rPr>
              <a:t>https://www.youtube.com/watch?v=HW29067qVWk</a:t>
            </a:r>
            <a:endParaRPr lang="es-CO" dirty="0"/>
          </a:p>
        </p:txBody>
      </p:sp>
    </p:spTree>
    <p:extLst>
      <p:ext uri="{BB962C8B-B14F-4D97-AF65-F5344CB8AC3E}">
        <p14:creationId xmlns:p14="http://schemas.microsoft.com/office/powerpoint/2010/main" val="1849927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EEF26A5-79CC-48F3-ADD9-DD9798659EA8}"/>
              </a:ext>
            </a:extLst>
          </p:cNvPr>
          <p:cNvPicPr>
            <a:picLocks noChangeAspect="1"/>
          </p:cNvPicPr>
          <p:nvPr/>
        </p:nvPicPr>
        <p:blipFill rotWithShape="1">
          <a:blip r:embed="rId2"/>
          <a:srcRect t="3797" b="3450"/>
          <a:stretch/>
        </p:blipFill>
        <p:spPr>
          <a:xfrm>
            <a:off x="0" y="788504"/>
            <a:ext cx="9144000" cy="5300870"/>
          </a:xfrm>
          <a:prstGeom prst="rect">
            <a:avLst/>
          </a:prstGeom>
        </p:spPr>
      </p:pic>
      <p:sp>
        <p:nvSpPr>
          <p:cNvPr id="3" name="TextBox 2">
            <a:extLst>
              <a:ext uri="{FF2B5EF4-FFF2-40B4-BE49-F238E27FC236}">
                <a16:creationId xmlns="" xmlns:a16="http://schemas.microsoft.com/office/drawing/2014/main" id="{AF19ACBC-EE9D-470A-B20D-F7677AD92E83}"/>
              </a:ext>
            </a:extLst>
          </p:cNvPr>
          <p:cNvSpPr txBox="1"/>
          <p:nvPr/>
        </p:nvSpPr>
        <p:spPr>
          <a:xfrm>
            <a:off x="3101009" y="225287"/>
            <a:ext cx="2479910" cy="369332"/>
          </a:xfrm>
          <a:prstGeom prst="rect">
            <a:avLst/>
          </a:prstGeom>
          <a:noFill/>
        </p:spPr>
        <p:txBody>
          <a:bodyPr wrap="none" rtlCol="0">
            <a:spAutoFit/>
          </a:bodyPr>
          <a:lstStyle/>
          <a:p>
            <a:r>
              <a:rPr lang="en-US" b="1" dirty="0"/>
              <a:t>GOOGLE EARTH ENGINE</a:t>
            </a:r>
          </a:p>
        </p:txBody>
      </p:sp>
    </p:spTree>
    <p:extLst>
      <p:ext uri="{BB962C8B-B14F-4D97-AF65-F5344CB8AC3E}">
        <p14:creationId xmlns:p14="http://schemas.microsoft.com/office/powerpoint/2010/main" val="3024572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52649AF-6AD9-4FD1-9940-03276450CDD2}"/>
              </a:ext>
            </a:extLst>
          </p:cNvPr>
          <p:cNvPicPr>
            <a:picLocks noChangeAspect="1"/>
          </p:cNvPicPr>
          <p:nvPr/>
        </p:nvPicPr>
        <p:blipFill rotWithShape="1">
          <a:blip r:embed="rId2"/>
          <a:srcRect t="3913" b="3797"/>
          <a:stretch/>
        </p:blipFill>
        <p:spPr>
          <a:xfrm>
            <a:off x="0" y="795130"/>
            <a:ext cx="9144000" cy="5274366"/>
          </a:xfrm>
          <a:prstGeom prst="rect">
            <a:avLst/>
          </a:prstGeom>
        </p:spPr>
      </p:pic>
      <p:sp>
        <p:nvSpPr>
          <p:cNvPr id="3" name="TextBox 2">
            <a:extLst>
              <a:ext uri="{FF2B5EF4-FFF2-40B4-BE49-F238E27FC236}">
                <a16:creationId xmlns="" xmlns:a16="http://schemas.microsoft.com/office/drawing/2014/main" id="{70016B44-9DD3-40B9-A064-0F8011488CC1}"/>
              </a:ext>
            </a:extLst>
          </p:cNvPr>
          <p:cNvSpPr txBox="1"/>
          <p:nvPr/>
        </p:nvSpPr>
        <p:spPr>
          <a:xfrm>
            <a:off x="3101009" y="225287"/>
            <a:ext cx="2479910" cy="369332"/>
          </a:xfrm>
          <a:prstGeom prst="rect">
            <a:avLst/>
          </a:prstGeom>
          <a:noFill/>
        </p:spPr>
        <p:txBody>
          <a:bodyPr wrap="none" rtlCol="0">
            <a:spAutoFit/>
          </a:bodyPr>
          <a:lstStyle/>
          <a:p>
            <a:r>
              <a:rPr lang="en-US" b="1" dirty="0"/>
              <a:t>GOOGLE EARTH ENGINE</a:t>
            </a:r>
          </a:p>
        </p:txBody>
      </p:sp>
    </p:spTree>
    <p:extLst>
      <p:ext uri="{BB962C8B-B14F-4D97-AF65-F5344CB8AC3E}">
        <p14:creationId xmlns:p14="http://schemas.microsoft.com/office/powerpoint/2010/main" val="600087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04B1AFF-C921-4E5E-A520-E96CBFD07C00}"/>
              </a:ext>
            </a:extLst>
          </p:cNvPr>
          <p:cNvPicPr>
            <a:picLocks noChangeAspect="1"/>
          </p:cNvPicPr>
          <p:nvPr/>
        </p:nvPicPr>
        <p:blipFill rotWithShape="1">
          <a:blip r:embed="rId2"/>
          <a:srcRect t="3796" b="3798"/>
          <a:stretch/>
        </p:blipFill>
        <p:spPr>
          <a:xfrm>
            <a:off x="0" y="788504"/>
            <a:ext cx="9144000" cy="5280992"/>
          </a:xfrm>
          <a:prstGeom prst="rect">
            <a:avLst/>
          </a:prstGeom>
        </p:spPr>
      </p:pic>
      <p:sp>
        <p:nvSpPr>
          <p:cNvPr id="3" name="TextBox 2">
            <a:extLst>
              <a:ext uri="{FF2B5EF4-FFF2-40B4-BE49-F238E27FC236}">
                <a16:creationId xmlns="" xmlns:a16="http://schemas.microsoft.com/office/drawing/2014/main" id="{9B952765-669D-44A1-B4F6-E98C4D2B1913}"/>
              </a:ext>
            </a:extLst>
          </p:cNvPr>
          <p:cNvSpPr txBox="1"/>
          <p:nvPr/>
        </p:nvSpPr>
        <p:spPr>
          <a:xfrm>
            <a:off x="231913" y="218661"/>
            <a:ext cx="4219617"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bases de </a:t>
            </a:r>
            <a:r>
              <a:rPr lang="en-US" b="1" dirty="0" err="1">
                <a:sym typeface="Wingdings" panose="05000000000000000000" pitchFamily="2" charset="2"/>
              </a:rPr>
              <a:t>datos</a:t>
            </a:r>
            <a:endParaRPr lang="en-US" b="1" dirty="0"/>
          </a:p>
        </p:txBody>
      </p:sp>
    </p:spTree>
    <p:extLst>
      <p:ext uri="{BB962C8B-B14F-4D97-AF65-F5344CB8AC3E}">
        <p14:creationId xmlns:p14="http://schemas.microsoft.com/office/powerpoint/2010/main" val="3694772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1A9E19A-B6B2-4D90-BD0E-142532C695A0}"/>
              </a:ext>
            </a:extLst>
          </p:cNvPr>
          <p:cNvPicPr>
            <a:picLocks noChangeAspect="1"/>
          </p:cNvPicPr>
          <p:nvPr/>
        </p:nvPicPr>
        <p:blipFill rotWithShape="1">
          <a:blip r:embed="rId2"/>
          <a:srcRect t="4377" b="3913"/>
          <a:stretch/>
        </p:blipFill>
        <p:spPr>
          <a:xfrm>
            <a:off x="0" y="821635"/>
            <a:ext cx="9144000" cy="5241236"/>
          </a:xfrm>
          <a:prstGeom prst="rect">
            <a:avLst/>
          </a:prstGeom>
        </p:spPr>
      </p:pic>
      <p:sp>
        <p:nvSpPr>
          <p:cNvPr id="3" name="TextBox 2">
            <a:extLst>
              <a:ext uri="{FF2B5EF4-FFF2-40B4-BE49-F238E27FC236}">
                <a16:creationId xmlns="" xmlns:a16="http://schemas.microsoft.com/office/drawing/2014/main" id="{1FFC6181-7D25-436E-9A6A-2D0A1553CFD1}"/>
              </a:ext>
            </a:extLst>
          </p:cNvPr>
          <p:cNvSpPr txBox="1"/>
          <p:nvPr/>
        </p:nvSpPr>
        <p:spPr>
          <a:xfrm>
            <a:off x="231913" y="218661"/>
            <a:ext cx="4219617"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bases de </a:t>
            </a:r>
            <a:r>
              <a:rPr lang="en-US" b="1" dirty="0" err="1">
                <a:sym typeface="Wingdings" panose="05000000000000000000" pitchFamily="2" charset="2"/>
              </a:rPr>
              <a:t>datos</a:t>
            </a:r>
            <a:endParaRPr lang="en-US" b="1" dirty="0"/>
          </a:p>
        </p:txBody>
      </p:sp>
    </p:spTree>
    <p:extLst>
      <p:ext uri="{BB962C8B-B14F-4D97-AF65-F5344CB8AC3E}">
        <p14:creationId xmlns:p14="http://schemas.microsoft.com/office/powerpoint/2010/main" val="397834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748D61C-0C14-4C1B-8EA2-931F1EC8EFC5}"/>
              </a:ext>
            </a:extLst>
          </p:cNvPr>
          <p:cNvPicPr>
            <a:picLocks noChangeAspect="1"/>
          </p:cNvPicPr>
          <p:nvPr/>
        </p:nvPicPr>
        <p:blipFill rotWithShape="1">
          <a:blip r:embed="rId2"/>
          <a:srcRect t="4145" b="3333"/>
          <a:stretch/>
        </p:blipFill>
        <p:spPr>
          <a:xfrm>
            <a:off x="0" y="808383"/>
            <a:ext cx="9144000" cy="5287618"/>
          </a:xfrm>
          <a:prstGeom prst="rect">
            <a:avLst/>
          </a:prstGeom>
        </p:spPr>
      </p:pic>
      <p:sp>
        <p:nvSpPr>
          <p:cNvPr id="3" name="TextBox 2">
            <a:extLst>
              <a:ext uri="{FF2B5EF4-FFF2-40B4-BE49-F238E27FC236}">
                <a16:creationId xmlns="" xmlns:a16="http://schemas.microsoft.com/office/drawing/2014/main" id="{5B496D4E-9CCD-4812-A635-901D4A27A1BD}"/>
              </a:ext>
            </a:extLst>
          </p:cNvPr>
          <p:cNvSpPr txBox="1"/>
          <p:nvPr/>
        </p:nvSpPr>
        <p:spPr>
          <a:xfrm>
            <a:off x="231913" y="218661"/>
            <a:ext cx="3749937"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a:t>
            </a:r>
            <a:r>
              <a:rPr lang="en-US" b="1" dirty="0" err="1">
                <a:sym typeface="Wingdings" panose="05000000000000000000" pitchFamily="2" charset="2"/>
              </a:rPr>
              <a:t>timelapse</a:t>
            </a:r>
            <a:endParaRPr lang="en-US" b="1" dirty="0"/>
          </a:p>
        </p:txBody>
      </p:sp>
    </p:spTree>
    <p:extLst>
      <p:ext uri="{BB962C8B-B14F-4D97-AF65-F5344CB8AC3E}">
        <p14:creationId xmlns:p14="http://schemas.microsoft.com/office/powerpoint/2010/main" val="1681094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7330ADA-1194-443D-81E0-724AE7AC43CF}"/>
              </a:ext>
            </a:extLst>
          </p:cNvPr>
          <p:cNvPicPr>
            <a:picLocks noChangeAspect="1"/>
          </p:cNvPicPr>
          <p:nvPr/>
        </p:nvPicPr>
        <p:blipFill rotWithShape="1">
          <a:blip r:embed="rId2"/>
          <a:srcRect t="3797" b="3450"/>
          <a:stretch/>
        </p:blipFill>
        <p:spPr>
          <a:xfrm>
            <a:off x="0" y="788504"/>
            <a:ext cx="9144000" cy="5300870"/>
          </a:xfrm>
          <a:prstGeom prst="rect">
            <a:avLst/>
          </a:prstGeom>
        </p:spPr>
      </p:pic>
      <p:sp>
        <p:nvSpPr>
          <p:cNvPr id="3" name="TextBox 2">
            <a:extLst>
              <a:ext uri="{FF2B5EF4-FFF2-40B4-BE49-F238E27FC236}">
                <a16:creationId xmlns="" xmlns:a16="http://schemas.microsoft.com/office/drawing/2014/main" id="{7B455910-E93B-4558-830F-2534316201EB}"/>
              </a:ext>
            </a:extLst>
          </p:cNvPr>
          <p:cNvSpPr txBox="1"/>
          <p:nvPr/>
        </p:nvSpPr>
        <p:spPr>
          <a:xfrm>
            <a:off x="231913" y="218661"/>
            <a:ext cx="3870290"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a:t>
            </a:r>
            <a:r>
              <a:rPr lang="en-US" b="1" dirty="0" err="1">
                <a:sym typeface="Wingdings" panose="05000000000000000000" pitchFamily="2" charset="2"/>
              </a:rPr>
              <a:t>plataforma</a:t>
            </a:r>
            <a:endParaRPr lang="en-US" b="1" dirty="0"/>
          </a:p>
        </p:txBody>
      </p:sp>
    </p:spTree>
    <p:extLst>
      <p:ext uri="{BB962C8B-B14F-4D97-AF65-F5344CB8AC3E}">
        <p14:creationId xmlns:p14="http://schemas.microsoft.com/office/powerpoint/2010/main" val="394948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D0C8CE3-9627-4C3D-92D7-94698482CE17}"/>
              </a:ext>
            </a:extLst>
          </p:cNvPr>
          <p:cNvPicPr>
            <a:picLocks noChangeAspect="1"/>
          </p:cNvPicPr>
          <p:nvPr/>
        </p:nvPicPr>
        <p:blipFill rotWithShape="1">
          <a:blip r:embed="rId2"/>
          <a:srcRect t="3796" b="3798"/>
          <a:stretch/>
        </p:blipFill>
        <p:spPr>
          <a:xfrm>
            <a:off x="0" y="788504"/>
            <a:ext cx="9144000" cy="5280992"/>
          </a:xfrm>
          <a:prstGeom prst="rect">
            <a:avLst/>
          </a:prstGeom>
        </p:spPr>
      </p:pic>
      <p:sp>
        <p:nvSpPr>
          <p:cNvPr id="3" name="TextBox 2">
            <a:extLst>
              <a:ext uri="{FF2B5EF4-FFF2-40B4-BE49-F238E27FC236}">
                <a16:creationId xmlns="" xmlns:a16="http://schemas.microsoft.com/office/drawing/2014/main" id="{58876B9A-BF58-497F-A109-DAB1C093C255}"/>
              </a:ext>
            </a:extLst>
          </p:cNvPr>
          <p:cNvSpPr txBox="1"/>
          <p:nvPr/>
        </p:nvSpPr>
        <p:spPr>
          <a:xfrm>
            <a:off x="231913" y="218661"/>
            <a:ext cx="3531288" cy="369332"/>
          </a:xfrm>
          <a:prstGeom prst="rect">
            <a:avLst/>
          </a:prstGeom>
          <a:noFill/>
        </p:spPr>
        <p:txBody>
          <a:bodyPr wrap="none" rtlCol="0">
            <a:spAutoFit/>
          </a:bodyPr>
          <a:lstStyle/>
          <a:p>
            <a:r>
              <a:rPr lang="en-US" b="1" dirty="0"/>
              <a:t>GOOGLE EARTH ENGINE </a:t>
            </a:r>
            <a:r>
              <a:rPr lang="en-US" b="1" dirty="0">
                <a:sym typeface="Wingdings" panose="05000000000000000000" pitchFamily="2" charset="2"/>
              </a:rPr>
              <a:t> Código</a:t>
            </a:r>
            <a:endParaRPr lang="en-US" b="1" dirty="0"/>
          </a:p>
        </p:txBody>
      </p:sp>
    </p:spTree>
    <p:extLst>
      <p:ext uri="{BB962C8B-B14F-4D97-AF65-F5344CB8AC3E}">
        <p14:creationId xmlns:p14="http://schemas.microsoft.com/office/powerpoint/2010/main" val="2686449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n relacionada">
            <a:extLst>
              <a:ext uri="{FF2B5EF4-FFF2-40B4-BE49-F238E27FC236}">
                <a16:creationId xmlns="" xmlns:a16="http://schemas.microsoft.com/office/drawing/2014/main" id="{89199A5D-3BF1-4858-BE0E-180A3B7AF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22" y="793764"/>
            <a:ext cx="8845852" cy="5282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325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91797" y="448573"/>
            <a:ext cx="8112256" cy="5972968"/>
          </a:xfrm>
          <a:prstGeom prst="rect">
            <a:avLst/>
          </a:prstGeom>
        </p:spPr>
      </p:pic>
    </p:spTree>
    <p:extLst>
      <p:ext uri="{BB962C8B-B14F-4D97-AF65-F5344CB8AC3E}">
        <p14:creationId xmlns:p14="http://schemas.microsoft.com/office/powerpoint/2010/main" val="4187015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0A82E78-647D-4B8D-AD76-72B270DDED8B}"/>
              </a:ext>
            </a:extLst>
          </p:cNvPr>
          <p:cNvSpPr/>
          <p:nvPr/>
        </p:nvSpPr>
        <p:spPr>
          <a:xfrm>
            <a:off x="112643" y="759126"/>
            <a:ext cx="8527774" cy="6186309"/>
          </a:xfrm>
          <a:prstGeom prst="rect">
            <a:avLst/>
          </a:prstGeom>
        </p:spPr>
        <p:txBody>
          <a:bodyPr wrap="square">
            <a:spAutoFit/>
          </a:bodyPr>
          <a:lstStyle/>
          <a:p>
            <a:pPr algn="just"/>
            <a:r>
              <a:rPr lang="en-US" b="1" dirty="0"/>
              <a:t>Python code is fast to develop</a:t>
            </a:r>
            <a:r>
              <a:rPr lang="en-US" dirty="0"/>
              <a:t>: As the code is not required to be compiled and built, Python code can be much readily changed and executed. This makes for a fast development cycle. </a:t>
            </a:r>
          </a:p>
          <a:p>
            <a:pPr algn="just"/>
            <a:endParaRPr lang="en-US" dirty="0"/>
          </a:p>
          <a:p>
            <a:pPr algn="just"/>
            <a:r>
              <a:rPr lang="en-US" b="1" dirty="0"/>
              <a:t>Python code is not as fast in execution</a:t>
            </a:r>
            <a:r>
              <a:rPr lang="en-US" dirty="0"/>
              <a:t>: Since the code is not directly compiled and executed and an additional layer of the Python virtual machine is responsible for execution, Python code runs a little slow as compared to conventional languages like C, C++, etc.</a:t>
            </a:r>
          </a:p>
          <a:p>
            <a:pPr algn="just"/>
            <a:endParaRPr lang="en-US" dirty="0"/>
          </a:p>
          <a:p>
            <a:pPr algn="just"/>
            <a:r>
              <a:rPr lang="en-US" b="1" dirty="0"/>
              <a:t>It’s interpreted</a:t>
            </a:r>
            <a:r>
              <a:rPr lang="en-US" dirty="0"/>
              <a:t>: Many programming languages require that a program be converted from the source language, such as C++ or Visual Basic, into binary code that the computer can understand. This requires a compiler with various options. Python is an interpreted language, which means it does not need compilation to binary code before it can be run. You simply run the program directly from the source code, which makes Python easier to work with and much more portable than other programming languages. </a:t>
            </a:r>
          </a:p>
          <a:p>
            <a:pPr algn="just"/>
            <a:endParaRPr lang="en-US" dirty="0"/>
          </a:p>
          <a:p>
            <a:pPr algn="just"/>
            <a:r>
              <a:rPr lang="en-US" b="1" dirty="0"/>
              <a:t>It’s object oriented</a:t>
            </a:r>
            <a:r>
              <a:rPr lang="en-US" dirty="0"/>
              <a:t>: Python is an object-oriented programming language. An object-oriented program involves a collection of interacting objects, as opposed to the conventional list of tasks. Many modern programming languages support object-oriented programming. ArcGIS is designed to work with object-oriented languages, and Python qualifies in this respect.</a:t>
            </a:r>
          </a:p>
          <a:p>
            <a:pPr algn="just"/>
            <a:endParaRPr lang="en-US" dirty="0"/>
          </a:p>
        </p:txBody>
      </p:sp>
      <p:sp>
        <p:nvSpPr>
          <p:cNvPr id="3" name="TextBox 2">
            <a:extLst>
              <a:ext uri="{FF2B5EF4-FFF2-40B4-BE49-F238E27FC236}">
                <a16:creationId xmlns="" xmlns:a16="http://schemas.microsoft.com/office/drawing/2014/main" id="{792AB209-A3B1-49E6-AD58-D563D915702F}"/>
              </a:ext>
            </a:extLst>
          </p:cNvPr>
          <p:cNvSpPr txBox="1"/>
          <p:nvPr/>
        </p:nvSpPr>
        <p:spPr>
          <a:xfrm>
            <a:off x="3266660" y="112643"/>
            <a:ext cx="2219739" cy="584775"/>
          </a:xfrm>
          <a:prstGeom prst="rect">
            <a:avLst/>
          </a:prstGeom>
          <a:noFill/>
        </p:spPr>
        <p:txBody>
          <a:bodyPr wrap="square" rtlCol="0">
            <a:spAutoFit/>
          </a:bodyPr>
          <a:lstStyle/>
          <a:p>
            <a:pPr algn="ctr"/>
            <a:r>
              <a:rPr lang="en-US" sz="3200" b="1" dirty="0"/>
              <a:t>PYTHON</a:t>
            </a:r>
          </a:p>
        </p:txBody>
      </p:sp>
    </p:spTree>
    <p:extLst>
      <p:ext uri="{BB962C8B-B14F-4D97-AF65-F5344CB8AC3E}">
        <p14:creationId xmlns:p14="http://schemas.microsoft.com/office/powerpoint/2010/main" val="130111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BCB51BDD-0C15-4571-B6D8-70400A61E965}"/>
              </a:ext>
            </a:extLst>
          </p:cNvPr>
          <p:cNvSpPr/>
          <p:nvPr/>
        </p:nvSpPr>
        <p:spPr>
          <a:xfrm>
            <a:off x="278296" y="274723"/>
            <a:ext cx="8865704" cy="5262979"/>
          </a:xfrm>
          <a:prstGeom prst="rect">
            <a:avLst/>
          </a:prstGeom>
        </p:spPr>
        <p:txBody>
          <a:bodyPr wrap="square">
            <a:spAutoFit/>
          </a:bodyPr>
          <a:lstStyle/>
          <a:p>
            <a:pPr algn="ctr"/>
            <a:r>
              <a:rPr lang="en-US" sz="2400" b="1" dirty="0"/>
              <a:t>High-level languages into low-level languages: </a:t>
            </a:r>
            <a:endParaRPr lang="en-US" sz="2400" b="1" dirty="0" smtClean="0"/>
          </a:p>
          <a:p>
            <a:pPr algn="ctr"/>
            <a:r>
              <a:rPr lang="en-US" sz="2400" b="1" dirty="0" smtClean="0"/>
              <a:t>Interpreters </a:t>
            </a:r>
            <a:r>
              <a:rPr lang="en-US" sz="2400" b="1" dirty="0"/>
              <a:t>&amp; </a:t>
            </a:r>
            <a:r>
              <a:rPr lang="en-US" sz="2400" b="1" dirty="0" smtClean="0"/>
              <a:t>Compilers </a:t>
            </a:r>
            <a:endParaRPr lang="en-US" sz="2400" b="1" dirty="0"/>
          </a:p>
          <a:p>
            <a:pPr algn="just"/>
            <a:endParaRPr lang="en-US" dirty="0"/>
          </a:p>
          <a:p>
            <a:pPr algn="just"/>
            <a:r>
              <a:rPr lang="en-US" dirty="0"/>
              <a:t>An interpreter reads a high-level program and executes it, meaning that it does what the program says. It processes the program a little at a time, alternately reading lines and performing computations.</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sz="800" dirty="0"/>
          </a:p>
          <a:p>
            <a:pPr algn="just"/>
            <a:endParaRPr lang="en-US" dirty="0"/>
          </a:p>
          <a:p>
            <a:pPr algn="just"/>
            <a:r>
              <a:rPr lang="en-US" dirty="0"/>
              <a:t>A compiler reads the program and translates it completely before the program starts running.</a:t>
            </a:r>
          </a:p>
          <a:p>
            <a:pPr algn="just"/>
            <a:r>
              <a:rPr lang="en-US" dirty="0"/>
              <a:t>In this context, the high-level program is called the source code, and the translated program is called the object code or the executable. Once a program is compiled, you can execute it repeatedly without further translation. </a:t>
            </a:r>
          </a:p>
        </p:txBody>
      </p:sp>
      <p:pic>
        <p:nvPicPr>
          <p:cNvPr id="2" name="Picture 1">
            <a:extLst>
              <a:ext uri="{FF2B5EF4-FFF2-40B4-BE49-F238E27FC236}">
                <a16:creationId xmlns="" xmlns:a16="http://schemas.microsoft.com/office/drawing/2014/main" id="{C305FA84-A7AE-4553-896B-16C5A5BFE958}"/>
              </a:ext>
            </a:extLst>
          </p:cNvPr>
          <p:cNvPicPr>
            <a:picLocks noChangeAspect="1"/>
          </p:cNvPicPr>
          <p:nvPr/>
        </p:nvPicPr>
        <p:blipFill rotWithShape="1">
          <a:blip r:embed="rId2"/>
          <a:srcRect l="20000" r="20435" b="68533"/>
          <a:stretch/>
        </p:blipFill>
        <p:spPr>
          <a:xfrm>
            <a:off x="1775791" y="2447552"/>
            <a:ext cx="5446643" cy="1395579"/>
          </a:xfrm>
          <a:prstGeom prst="rect">
            <a:avLst/>
          </a:prstGeom>
        </p:spPr>
      </p:pic>
      <p:pic>
        <p:nvPicPr>
          <p:cNvPr id="4" name="Picture 3">
            <a:extLst>
              <a:ext uri="{FF2B5EF4-FFF2-40B4-BE49-F238E27FC236}">
                <a16:creationId xmlns="" xmlns:a16="http://schemas.microsoft.com/office/drawing/2014/main" id="{17D45138-2AC0-4FE7-BA35-6E1DB3888745}"/>
              </a:ext>
            </a:extLst>
          </p:cNvPr>
          <p:cNvPicPr>
            <a:picLocks noChangeAspect="1"/>
          </p:cNvPicPr>
          <p:nvPr/>
        </p:nvPicPr>
        <p:blipFill rotWithShape="1">
          <a:blip r:embed="rId2"/>
          <a:srcRect l="7392" t="48499" r="8261" b="20034"/>
          <a:stretch/>
        </p:blipFill>
        <p:spPr>
          <a:xfrm>
            <a:off x="781878" y="5327828"/>
            <a:ext cx="7712766" cy="1395579"/>
          </a:xfrm>
          <a:prstGeom prst="rect">
            <a:avLst/>
          </a:prstGeom>
        </p:spPr>
      </p:pic>
    </p:spTree>
    <p:extLst>
      <p:ext uri="{BB962C8B-B14F-4D97-AF65-F5344CB8AC3E}">
        <p14:creationId xmlns:p14="http://schemas.microsoft.com/office/powerpoint/2010/main" val="278301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36DFE8B-975E-47DB-969E-FF5CDA056697}"/>
              </a:ext>
            </a:extLst>
          </p:cNvPr>
          <p:cNvSpPr/>
          <p:nvPr/>
        </p:nvSpPr>
        <p:spPr>
          <a:xfrm>
            <a:off x="304799" y="410171"/>
            <a:ext cx="8435009" cy="3631763"/>
          </a:xfrm>
          <a:prstGeom prst="rect">
            <a:avLst/>
          </a:prstGeom>
        </p:spPr>
        <p:txBody>
          <a:bodyPr wrap="square">
            <a:spAutoFit/>
          </a:bodyPr>
          <a:lstStyle/>
          <a:p>
            <a:pPr algn="ctr"/>
            <a:r>
              <a:rPr lang="en-US" sz="3200" b="1" dirty="0"/>
              <a:t>Scripting vs. Programming</a:t>
            </a:r>
          </a:p>
          <a:p>
            <a:pPr algn="just"/>
            <a:endParaRPr lang="en-US" dirty="0"/>
          </a:p>
          <a:p>
            <a:pPr algn="just"/>
            <a:r>
              <a:rPr lang="en-US" dirty="0"/>
              <a:t>Although Python is a programming language, it is often referred to as a scripting language. </a:t>
            </a:r>
          </a:p>
          <a:p>
            <a:pPr algn="just"/>
            <a:endParaRPr lang="en-US" dirty="0"/>
          </a:p>
          <a:p>
            <a:pPr algn="just"/>
            <a:r>
              <a:rPr lang="en-US" dirty="0"/>
              <a:t>A scripting language refers to automating certain functionality within another program, while a programming language involves the development of more sophisticated multifunctional applications. </a:t>
            </a:r>
          </a:p>
          <a:p>
            <a:pPr algn="just"/>
            <a:endParaRPr lang="en-US" dirty="0"/>
          </a:p>
          <a:p>
            <a:pPr algn="just"/>
            <a:r>
              <a:rPr lang="en-US" dirty="0"/>
              <a:t>Scripting is a programming task that allows you to connect diverse existing components to accomplish a new, related task. Scripting is the “glue” that allows you to put various existing elements together. </a:t>
            </a:r>
          </a:p>
        </p:txBody>
      </p:sp>
    </p:spTree>
    <p:extLst>
      <p:ext uri="{BB962C8B-B14F-4D97-AF65-F5344CB8AC3E}">
        <p14:creationId xmlns:p14="http://schemas.microsoft.com/office/powerpoint/2010/main" val="3047451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ifference Between Scripting Language and Programming Language - Comparison Summary">
            <a:extLst>
              <a:ext uri="{FF2B5EF4-FFF2-40B4-BE49-F238E27FC236}">
                <a16:creationId xmlns="" xmlns:a16="http://schemas.microsoft.com/office/drawing/2014/main" id="{7CF69F3E-4050-4EEC-9170-3046A1D12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888" y="0"/>
            <a:ext cx="4592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758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python 2 or python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54" y="1503841"/>
            <a:ext cx="8035458" cy="360299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372263" y="5581616"/>
            <a:ext cx="5296619" cy="369332"/>
          </a:xfrm>
          <a:prstGeom prst="rect">
            <a:avLst/>
          </a:prstGeom>
        </p:spPr>
        <p:txBody>
          <a:bodyPr wrap="square">
            <a:spAutoFit/>
          </a:bodyPr>
          <a:lstStyle/>
          <a:p>
            <a:r>
              <a:rPr lang="es-CO" dirty="0">
                <a:hlinkClick r:id="rId3"/>
              </a:rPr>
              <a:t>https://wiki.python.org/moin/Python2orPython3</a:t>
            </a:r>
            <a:endParaRPr lang="es-CO" dirty="0"/>
          </a:p>
        </p:txBody>
      </p:sp>
    </p:spTree>
    <p:extLst>
      <p:ext uri="{BB962C8B-B14F-4D97-AF65-F5344CB8AC3E}">
        <p14:creationId xmlns:p14="http://schemas.microsoft.com/office/powerpoint/2010/main" val="312292142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6290</TotalTime>
  <Words>664</Words>
  <Application>Microsoft Office PowerPoint</Application>
  <PresentationFormat>Presentación en pantalla (4:3)</PresentationFormat>
  <Paragraphs>88</Paragraphs>
  <Slides>29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29</vt:i4>
      </vt:variant>
    </vt:vector>
  </HeadingPairs>
  <TitlesOfParts>
    <vt:vector size="37" baseType="lpstr">
      <vt:lpstr>Arial</vt:lpstr>
      <vt:lpstr>Calibri</vt:lpstr>
      <vt:lpstr>Calibri Light</vt:lpstr>
      <vt:lpstr>Consolas</vt:lpstr>
      <vt:lpstr>inherit</vt:lpstr>
      <vt:lpstr>Menlo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Edier</dc:creator>
  <cp:lastModifiedBy>Edier Aristizabal</cp:lastModifiedBy>
  <cp:revision>193</cp:revision>
  <dcterms:created xsi:type="dcterms:W3CDTF">2016-11-04T16:42:57Z</dcterms:created>
  <dcterms:modified xsi:type="dcterms:W3CDTF">2019-09-23T16:46:49Z</dcterms:modified>
</cp:coreProperties>
</file>